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  <p:sldMasterId id="2147483732" r:id="rId4"/>
  </p:sldMasterIdLst>
  <p:notesMasterIdLst>
    <p:notesMasterId r:id="rId64"/>
  </p:notesMasterIdLst>
  <p:sldIdLst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62CD99-7416-41A4-9278-CCE2F814306F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A2E5B-5713-4FF9-B14A-338A54E58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039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0D2E2F-8961-480A-83AA-AE2AEC94228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565331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FE6D9D-ECCA-46E7-B844-5B85CAD5CA6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563153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D97E28-8C2C-45A6-981A-243764FEC7B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931171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9B341F-0BC3-4BFE-AEBB-1891EB8CCC3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730585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411096-4D7B-465E-BA56-DF8CE12D7F8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331734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C0C834-B71B-4D00-9C68-24D3E8080DB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923995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766BBE-7730-423C-92F6-43EDC1ADB64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422460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A07E60-B368-4CE9-B728-EADB35BB30E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690241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793C3B-9F77-41AD-A641-661575CF34A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761224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669C1F-CA6F-4F5E-8BBE-06AA129BD1C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485165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0A7CD4-534E-4BE2-B306-152C9292028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35447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645D1A-94EE-42D1-92C1-96DDA8A0B72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148591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76BB6A-F180-434F-B0E4-31D8E826A33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651021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381950-71D8-4FF3-A686-7DCC398F0A8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710365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058032-15DA-45BB-A7DA-AA44E42684A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799824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096DD4-F8CE-4D70-B11D-264B5B00441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343148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5B2110-29DF-4A85-9F3D-5F2C4F2AF62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15677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CB32EF-0A16-43BD-A1D5-8D3BC6C4F39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380398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2E1BFA-B721-4B13-90A5-7DDAA7FD370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453979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E0CC70-D2C9-4630-A5AE-AACE7185EFA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43153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6638E4-86C9-45E5-B726-4BAAB499928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0165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41C31A-3E95-4389-B2CE-A26D09B3C24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97291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4F76FF-D8CE-45FA-B1DD-321200109EF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63247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D2E5B8-2B21-4BC1-99FB-604594D7841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284944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7383F2-D58B-4A9C-A424-FCF919084A7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864470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BD48EB-8B10-40B4-A49C-D7B2FA97163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650314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3D658B-6053-412F-99C3-02E60971A9B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5687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2766DD-55EA-404B-AF3E-2A6414C1B7A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098078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8DB2B2-890D-462B-A54C-F1E793EB01E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8573477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B6159D-9280-4EFF-A4B8-F71D110DF7F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8065786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D6EA2D-B453-4D2B-A28F-CDB66CB05E3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5273126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0F5540-547A-4AD1-8326-DBFB34553A4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6575456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334EE4-4C7F-47CE-BE1B-3BAD76EA6EF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47666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54AEEA-4E89-4623-AC01-2299852583A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2923547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0A0C25-B010-4AD9-8F62-B3DFFB2E68B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541587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02ED12-9C1D-4629-B52A-020EAE70075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0690511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DA97B1-1D4B-4FA5-BD8A-0AB7D392CFA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9344270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692577-E96B-4265-AD62-87C52F79EDD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3624717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75571F-F0EC-4686-8A29-BFE708D8F3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2403614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957B1F-9826-41A6-87E0-58E0DBFF96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6722221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865ED7-569F-440E-AB98-6D16222497D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8712015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41DEAA-B7C6-4570-9416-88E8ECA0494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5183357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7DFD2C-9F3F-421B-A209-FFCACAE085F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5051135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0A56E7-3E77-4BBB-8256-1AC1476A2FD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1958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3EC3BB-B5E2-4E11-90FB-16642BC2E92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4552300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D03091-9701-48E0-9836-02A4D35687B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54406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DC83D9-BEAE-461A-B99F-BCC768FB812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19461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780CF7-6A48-45C3-BD7B-E8BC96003A0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37990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21489B-8398-4FE0-8E81-C7257BA77B3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178943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98B9EF-5D2B-48C5-9299-ADAC3DCF1F4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302135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5B6290-361F-4FBC-9F05-CD2BDDE9465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85759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7F52E-40E7-4AC9-816A-046B9727A0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D516-401D-415A-AE2D-802757ADA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74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7F52E-40E7-4AC9-816A-046B9727A0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D516-401D-415A-AE2D-802757ADA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61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7F52E-40E7-4AC9-816A-046B9727A0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D516-401D-415A-AE2D-802757ADA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30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762A-A3BE-42BE-8C0A-0F662F9A71F8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4535-FF46-4AF9-8878-B455E78ED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34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762A-A3BE-42BE-8C0A-0F662F9A71F8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4535-FF46-4AF9-8878-B455E78ED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31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762A-A3BE-42BE-8C0A-0F662F9A71F8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4535-FF46-4AF9-8878-B455E78ED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99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762A-A3BE-42BE-8C0A-0F662F9A71F8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4535-FF46-4AF9-8878-B455E78ED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4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762A-A3BE-42BE-8C0A-0F662F9A71F8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4535-FF46-4AF9-8878-B455E78ED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08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762A-A3BE-42BE-8C0A-0F662F9A71F8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4535-FF46-4AF9-8878-B455E78ED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4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762A-A3BE-42BE-8C0A-0F662F9A71F8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4535-FF46-4AF9-8878-B455E78ED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3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762A-A3BE-42BE-8C0A-0F662F9A71F8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4535-FF46-4AF9-8878-B455E78ED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31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7F52E-40E7-4AC9-816A-046B9727A0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D516-401D-415A-AE2D-802757ADA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72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762A-A3BE-42BE-8C0A-0F662F9A71F8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4535-FF46-4AF9-8878-B455E78ED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5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762A-A3BE-42BE-8C0A-0F662F9A71F8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4535-FF46-4AF9-8878-B455E78ED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38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762A-A3BE-42BE-8C0A-0F662F9A71F8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4535-FF46-4AF9-8878-B455E78ED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63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6288618" y="5345114"/>
            <a:ext cx="5903383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804 w 2780"/>
                <a:gd name="T1" fmla="*/ 18 h 953"/>
                <a:gd name="T2" fmla="*/ 2714 w 2780"/>
                <a:gd name="T3" fmla="*/ 24 h 953"/>
                <a:gd name="T4" fmla="*/ 2647 w 2780"/>
                <a:gd name="T5" fmla="*/ 102 h 953"/>
                <a:gd name="T6" fmla="*/ 2543 w 2780"/>
                <a:gd name="T7" fmla="*/ 156 h 953"/>
                <a:gd name="T8" fmla="*/ 2537 w 2780"/>
                <a:gd name="T9" fmla="*/ 222 h 953"/>
                <a:gd name="T10" fmla="*/ 2519 w 2780"/>
                <a:gd name="T11" fmla="*/ 246 h 953"/>
                <a:gd name="T12" fmla="*/ 2501 w 2780"/>
                <a:gd name="T13" fmla="*/ 252 h 953"/>
                <a:gd name="T14" fmla="*/ 2429 w 2780"/>
                <a:gd name="T15" fmla="*/ 210 h 953"/>
                <a:gd name="T16" fmla="*/ 2288 w 2780"/>
                <a:gd name="T17" fmla="*/ 192 h 953"/>
                <a:gd name="T18" fmla="*/ 2264 w 2780"/>
                <a:gd name="T19" fmla="*/ 186 h 953"/>
                <a:gd name="T20" fmla="*/ 2246 w 2780"/>
                <a:gd name="T21" fmla="*/ 192 h 953"/>
                <a:gd name="T22" fmla="*/ 2174 w 2780"/>
                <a:gd name="T23" fmla="*/ 228 h 953"/>
                <a:gd name="T24" fmla="*/ 2138 w 2780"/>
                <a:gd name="T25" fmla="*/ 240 h 953"/>
                <a:gd name="T26" fmla="*/ 2114 w 2780"/>
                <a:gd name="T27" fmla="*/ 246 h 953"/>
                <a:gd name="T28" fmla="*/ 2102 w 2780"/>
                <a:gd name="T29" fmla="*/ 258 h 953"/>
                <a:gd name="T30" fmla="*/ 2102 w 2780"/>
                <a:gd name="T31" fmla="*/ 276 h 953"/>
                <a:gd name="T32" fmla="*/ 2079 w 2780"/>
                <a:gd name="T33" fmla="*/ 300 h 953"/>
                <a:gd name="T34" fmla="*/ 2061 w 2780"/>
                <a:gd name="T35" fmla="*/ 312 h 953"/>
                <a:gd name="T36" fmla="*/ 2049 w 2780"/>
                <a:gd name="T37" fmla="*/ 324 h 953"/>
                <a:gd name="T38" fmla="*/ 2037 w 2780"/>
                <a:gd name="T39" fmla="*/ 336 h 953"/>
                <a:gd name="T40" fmla="*/ 2003 w 2780"/>
                <a:gd name="T41" fmla="*/ 342 h 953"/>
                <a:gd name="T42" fmla="*/ 1937 w 2780"/>
                <a:gd name="T43" fmla="*/ 336 h 953"/>
                <a:gd name="T44" fmla="*/ 1901 w 2780"/>
                <a:gd name="T45" fmla="*/ 330 h 953"/>
                <a:gd name="T46" fmla="*/ 1889 w 2780"/>
                <a:gd name="T47" fmla="*/ 342 h 953"/>
                <a:gd name="T48" fmla="*/ 1877 w 2780"/>
                <a:gd name="T49" fmla="*/ 354 h 953"/>
                <a:gd name="T50" fmla="*/ 1847 w 2780"/>
                <a:gd name="T51" fmla="*/ 360 h 953"/>
                <a:gd name="T52" fmla="*/ 1788 w 2780"/>
                <a:gd name="T53" fmla="*/ 342 h 953"/>
                <a:gd name="T54" fmla="*/ 1764 w 2780"/>
                <a:gd name="T55" fmla="*/ 342 h 953"/>
                <a:gd name="T56" fmla="*/ 1740 w 2780"/>
                <a:gd name="T57" fmla="*/ 354 h 953"/>
                <a:gd name="T58" fmla="*/ 1676 w 2780"/>
                <a:gd name="T59" fmla="*/ 425 h 953"/>
                <a:gd name="T60" fmla="*/ 1634 w 2780"/>
                <a:gd name="T61" fmla="*/ 569 h 953"/>
                <a:gd name="T62" fmla="*/ 1634 w 2780"/>
                <a:gd name="T63" fmla="*/ 593 h 953"/>
                <a:gd name="T64" fmla="*/ 1640 w 2780"/>
                <a:gd name="T65" fmla="*/ 641 h 953"/>
                <a:gd name="T66" fmla="*/ 1658 w 2780"/>
                <a:gd name="T67" fmla="*/ 659 h 953"/>
                <a:gd name="T68" fmla="*/ 1652 w 2780"/>
                <a:gd name="T69" fmla="*/ 671 h 953"/>
                <a:gd name="T70" fmla="*/ 1640 w 2780"/>
                <a:gd name="T71" fmla="*/ 683 h 953"/>
                <a:gd name="T72" fmla="*/ 1562 w 2780"/>
                <a:gd name="T73" fmla="*/ 689 h 953"/>
                <a:gd name="T74" fmla="*/ 1485 w 2780"/>
                <a:gd name="T75" fmla="*/ 629 h 953"/>
                <a:gd name="T76" fmla="*/ 1349 w 2780"/>
                <a:gd name="T77" fmla="*/ 587 h 953"/>
                <a:gd name="T78" fmla="*/ 1200 w 2780"/>
                <a:gd name="T79" fmla="*/ 671 h 953"/>
                <a:gd name="T80" fmla="*/ 1028 w 2780"/>
                <a:gd name="T81" fmla="*/ 731 h 953"/>
                <a:gd name="T82" fmla="*/ 825 w 2780"/>
                <a:gd name="T83" fmla="*/ 743 h 953"/>
                <a:gd name="T84" fmla="*/ 636 w 2780"/>
                <a:gd name="T85" fmla="*/ 701 h 953"/>
                <a:gd name="T86" fmla="*/ 576 w 2780"/>
                <a:gd name="T87" fmla="*/ 695 h 953"/>
                <a:gd name="T88" fmla="*/ 564 w 2780"/>
                <a:gd name="T89" fmla="*/ 701 h 953"/>
                <a:gd name="T90" fmla="*/ 528 w 2780"/>
                <a:gd name="T91" fmla="*/ 731 h 953"/>
                <a:gd name="T92" fmla="*/ 440 w 2780"/>
                <a:gd name="T93" fmla="*/ 809 h 953"/>
                <a:gd name="T94" fmla="*/ 410 w 2780"/>
                <a:gd name="T95" fmla="*/ 821 h 953"/>
                <a:gd name="T96" fmla="*/ 386 w 2780"/>
                <a:gd name="T97" fmla="*/ 821 h 953"/>
                <a:gd name="T98" fmla="*/ 339 w 2780"/>
                <a:gd name="T99" fmla="*/ 827 h 953"/>
                <a:gd name="T100" fmla="*/ 213 w 2780"/>
                <a:gd name="T101" fmla="*/ 851 h 953"/>
                <a:gd name="T102" fmla="*/ 177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816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</p:grpSp>
      <p:sp>
        <p:nvSpPr>
          <p:cNvPr id="55314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00200"/>
            <a:ext cx="10363200" cy="1828800"/>
          </a:xfrm>
        </p:spPr>
        <p:txBody>
          <a:bodyPr anchor="b"/>
          <a:lstStyle>
            <a:lvl1pPr>
              <a:defRPr sz="49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5315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7338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sz="34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9F375-3141-4BA1-80E8-3300B53EA4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121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7ECE9-C954-4204-8004-CA5CD928F1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840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1CFC3-2CB3-44E6-A419-DDBF0C083D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931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0FB32-5EAE-41C6-B0F3-F172BF3B3E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324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9E788-CC86-4FD7-BE03-5D54B83465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366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47B5D-7782-4BC4-A313-A009CC2E25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934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151A2-427E-4D05-8C2F-1B0946432E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577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7F52E-40E7-4AC9-816A-046B9727A0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D516-401D-415A-AE2D-802757ADA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06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E3435-09F2-4D0E-AE6D-E01639C643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910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DE047-B2D0-47FE-A22B-B8E6520F72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853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B5284-58FF-40E1-B6B1-62AE56A492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568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0AB2F-885D-458E-A22A-68F50C9E4A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091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F56E9D-32DC-48CD-A202-DCD4584B11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997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322AD8-103B-44F1-AD6E-516EEE565F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235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35BCF8-5D39-4AF9-9537-61EAFE5CDD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462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9E1D71-FCD1-446A-8AA8-A4B911DAD6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320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F01AC5-C572-488C-9A73-A4E78E52C8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752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31B380-D356-4210-8AF2-44DCB6A492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072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7F52E-40E7-4AC9-816A-046B9727A0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D516-401D-415A-AE2D-802757ADA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53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9A41AD-3B41-4FDC-BDAE-B36A09E09E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109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DC5912-BDAE-421F-BCEC-2C46222463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179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A6838A-31F0-40C2-A078-1403454CC6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90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74D601-F9E9-4C35-9EF7-275798628B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209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9A8C6A-88D7-4F49-BF7A-1B715E54B1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846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AD59BE-23D4-4BFF-8F2B-BF7661476C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513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7F52E-40E7-4AC9-816A-046B9727A0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D516-401D-415A-AE2D-802757ADA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72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7F52E-40E7-4AC9-816A-046B9727A0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D516-401D-415A-AE2D-802757ADA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04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7F52E-40E7-4AC9-816A-046B9727A0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D516-401D-415A-AE2D-802757ADA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33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7F52E-40E7-4AC9-816A-046B9727A0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D516-401D-415A-AE2D-802757ADA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53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7F52E-40E7-4AC9-816A-046B9727A0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D516-401D-415A-AE2D-802757ADA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56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7F52E-40E7-4AC9-816A-046B9727A0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6D516-401D-415A-AE2D-802757ADA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381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7762A-A3BE-42BE-8C0A-0F662F9A71F8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B4535-FF46-4AF9-8878-B455E78ED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764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5D9E9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6288618" y="5345114"/>
            <a:ext cx="5903383" cy="1512887"/>
            <a:chOff x="2971" y="3367"/>
            <a:chExt cx="2789" cy="953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804 w 2780"/>
                <a:gd name="T1" fmla="*/ 18 h 953"/>
                <a:gd name="T2" fmla="*/ 2714 w 2780"/>
                <a:gd name="T3" fmla="*/ 24 h 953"/>
                <a:gd name="T4" fmla="*/ 2647 w 2780"/>
                <a:gd name="T5" fmla="*/ 102 h 953"/>
                <a:gd name="T6" fmla="*/ 2543 w 2780"/>
                <a:gd name="T7" fmla="*/ 156 h 953"/>
                <a:gd name="T8" fmla="*/ 2537 w 2780"/>
                <a:gd name="T9" fmla="*/ 222 h 953"/>
                <a:gd name="T10" fmla="*/ 2519 w 2780"/>
                <a:gd name="T11" fmla="*/ 246 h 953"/>
                <a:gd name="T12" fmla="*/ 2501 w 2780"/>
                <a:gd name="T13" fmla="*/ 252 h 953"/>
                <a:gd name="T14" fmla="*/ 2429 w 2780"/>
                <a:gd name="T15" fmla="*/ 210 h 953"/>
                <a:gd name="T16" fmla="*/ 2288 w 2780"/>
                <a:gd name="T17" fmla="*/ 192 h 953"/>
                <a:gd name="T18" fmla="*/ 2264 w 2780"/>
                <a:gd name="T19" fmla="*/ 186 h 953"/>
                <a:gd name="T20" fmla="*/ 2246 w 2780"/>
                <a:gd name="T21" fmla="*/ 192 h 953"/>
                <a:gd name="T22" fmla="*/ 2174 w 2780"/>
                <a:gd name="T23" fmla="*/ 228 h 953"/>
                <a:gd name="T24" fmla="*/ 2138 w 2780"/>
                <a:gd name="T25" fmla="*/ 240 h 953"/>
                <a:gd name="T26" fmla="*/ 2114 w 2780"/>
                <a:gd name="T27" fmla="*/ 246 h 953"/>
                <a:gd name="T28" fmla="*/ 2102 w 2780"/>
                <a:gd name="T29" fmla="*/ 258 h 953"/>
                <a:gd name="T30" fmla="*/ 2102 w 2780"/>
                <a:gd name="T31" fmla="*/ 276 h 953"/>
                <a:gd name="T32" fmla="*/ 2079 w 2780"/>
                <a:gd name="T33" fmla="*/ 300 h 953"/>
                <a:gd name="T34" fmla="*/ 2061 w 2780"/>
                <a:gd name="T35" fmla="*/ 312 h 953"/>
                <a:gd name="T36" fmla="*/ 2049 w 2780"/>
                <a:gd name="T37" fmla="*/ 324 h 953"/>
                <a:gd name="T38" fmla="*/ 2037 w 2780"/>
                <a:gd name="T39" fmla="*/ 336 h 953"/>
                <a:gd name="T40" fmla="*/ 2003 w 2780"/>
                <a:gd name="T41" fmla="*/ 342 h 953"/>
                <a:gd name="T42" fmla="*/ 1937 w 2780"/>
                <a:gd name="T43" fmla="*/ 336 h 953"/>
                <a:gd name="T44" fmla="*/ 1901 w 2780"/>
                <a:gd name="T45" fmla="*/ 330 h 953"/>
                <a:gd name="T46" fmla="*/ 1889 w 2780"/>
                <a:gd name="T47" fmla="*/ 342 h 953"/>
                <a:gd name="T48" fmla="*/ 1877 w 2780"/>
                <a:gd name="T49" fmla="*/ 354 h 953"/>
                <a:gd name="T50" fmla="*/ 1847 w 2780"/>
                <a:gd name="T51" fmla="*/ 360 h 953"/>
                <a:gd name="T52" fmla="*/ 1788 w 2780"/>
                <a:gd name="T53" fmla="*/ 342 h 953"/>
                <a:gd name="T54" fmla="*/ 1764 w 2780"/>
                <a:gd name="T55" fmla="*/ 342 h 953"/>
                <a:gd name="T56" fmla="*/ 1740 w 2780"/>
                <a:gd name="T57" fmla="*/ 354 h 953"/>
                <a:gd name="T58" fmla="*/ 1676 w 2780"/>
                <a:gd name="T59" fmla="*/ 425 h 953"/>
                <a:gd name="T60" fmla="*/ 1634 w 2780"/>
                <a:gd name="T61" fmla="*/ 569 h 953"/>
                <a:gd name="T62" fmla="*/ 1634 w 2780"/>
                <a:gd name="T63" fmla="*/ 593 h 953"/>
                <a:gd name="T64" fmla="*/ 1640 w 2780"/>
                <a:gd name="T65" fmla="*/ 641 h 953"/>
                <a:gd name="T66" fmla="*/ 1658 w 2780"/>
                <a:gd name="T67" fmla="*/ 659 h 953"/>
                <a:gd name="T68" fmla="*/ 1652 w 2780"/>
                <a:gd name="T69" fmla="*/ 671 h 953"/>
                <a:gd name="T70" fmla="*/ 1640 w 2780"/>
                <a:gd name="T71" fmla="*/ 683 h 953"/>
                <a:gd name="T72" fmla="*/ 1562 w 2780"/>
                <a:gd name="T73" fmla="*/ 689 h 953"/>
                <a:gd name="T74" fmla="*/ 1485 w 2780"/>
                <a:gd name="T75" fmla="*/ 629 h 953"/>
                <a:gd name="T76" fmla="*/ 1349 w 2780"/>
                <a:gd name="T77" fmla="*/ 587 h 953"/>
                <a:gd name="T78" fmla="*/ 1200 w 2780"/>
                <a:gd name="T79" fmla="*/ 671 h 953"/>
                <a:gd name="T80" fmla="*/ 1028 w 2780"/>
                <a:gd name="T81" fmla="*/ 731 h 953"/>
                <a:gd name="T82" fmla="*/ 825 w 2780"/>
                <a:gd name="T83" fmla="*/ 743 h 953"/>
                <a:gd name="T84" fmla="*/ 636 w 2780"/>
                <a:gd name="T85" fmla="*/ 701 h 953"/>
                <a:gd name="T86" fmla="*/ 576 w 2780"/>
                <a:gd name="T87" fmla="*/ 695 h 953"/>
                <a:gd name="T88" fmla="*/ 564 w 2780"/>
                <a:gd name="T89" fmla="*/ 701 h 953"/>
                <a:gd name="T90" fmla="*/ 528 w 2780"/>
                <a:gd name="T91" fmla="*/ 731 h 953"/>
                <a:gd name="T92" fmla="*/ 440 w 2780"/>
                <a:gd name="T93" fmla="*/ 809 h 953"/>
                <a:gd name="T94" fmla="*/ 410 w 2780"/>
                <a:gd name="T95" fmla="*/ 821 h 953"/>
                <a:gd name="T96" fmla="*/ 386 w 2780"/>
                <a:gd name="T97" fmla="*/ 821 h 953"/>
                <a:gd name="T98" fmla="*/ 339 w 2780"/>
                <a:gd name="T99" fmla="*/ 827 h 953"/>
                <a:gd name="T100" fmla="*/ 213 w 2780"/>
                <a:gd name="T101" fmla="*/ 851 h 953"/>
                <a:gd name="T102" fmla="*/ 177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816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5427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5427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5427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5427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5428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5428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5428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5428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5428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5428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5428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5428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5428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5428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</p:grpSp>
      <p:sp>
        <p:nvSpPr>
          <p:cNvPr id="54290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4291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4292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4293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8A4D6149-5615-448D-975E-5E6745676D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429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277479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 kern="1200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Comic Sans MS" panose="030F0702030302020204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Comic Sans MS" panose="030F0702030302020204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Comic Sans MS" panose="030F0702030302020204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Comic Sans MS" panose="030F0702030302020204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800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Comic Sans MS" panose="030F0702030302020204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800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Comic Sans MS" panose="030F0702030302020204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800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Comic Sans MS" panose="030F0702030302020204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800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Comic Sans MS" panose="030F0702030302020204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Char char="o"/>
        <a:defRPr sz="3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Char char="•"/>
        <a:defRPr sz="2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Char char="•"/>
        <a:defRPr sz="2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u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8178EB31-60D0-486B-AEAC-52477A88FB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6620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bit.ly/waternotes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784558" y="1124952"/>
            <a:ext cx="3048000" cy="304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http://bit.ly/waternotes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267200" y="219576"/>
            <a:ext cx="3830053" cy="838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Water Distribution Notes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656273" y="1496928"/>
            <a:ext cx="5887528" cy="53610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Surface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Water- all the bodies of fresh water, salt water, ice, and snow that are found above the ground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Hydroelectric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power-electrical energy produced by flow of water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Tributaries-rivers or streams flowing into a larger river or lake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4.Watershed-the area of land that is drained by a water system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Groundwater-that water that is beneath the Earth’s surface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6. Water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Table-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upper level of an underground surface in which the soil or rocks are permanently saturated with water.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7.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Aquifer-a body of rock or sediment that stores underground water and allows the flow of groundwater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8.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Well-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structure created in the ground by digging, driving, boring, or drilling to access groundwater in underground aquifers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819113" y="571499"/>
            <a:ext cx="1812758" cy="97255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Key Vocabulary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Fill in the meaning below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98" y="3129643"/>
            <a:ext cx="3475897" cy="2606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7543799" y="5833024"/>
            <a:ext cx="3018972" cy="47352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10. Draw the cone of depression above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543799" y="571501"/>
            <a:ext cx="3018972" cy="25527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9. What happens if toxins get into a Watershed? Explain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_____________________________________________________________________________________________________________________________________</a:t>
            </a:r>
          </a:p>
        </p:txBody>
      </p:sp>
      <p:sp>
        <p:nvSpPr>
          <p:cNvPr id="11" name="6-Point Star 10"/>
          <p:cNvSpPr/>
          <p:nvPr/>
        </p:nvSpPr>
        <p:spPr>
          <a:xfrm>
            <a:off x="1524000" y="1"/>
            <a:ext cx="1828800" cy="1561097"/>
          </a:xfrm>
          <a:prstGeom prst="star6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Complete all 11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tasks 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099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981200" y="0"/>
            <a:ext cx="8229600" cy="533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 kern="12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0" i="0" u="none" strike="noStrike" kern="1200" cap="none" spc="0" normalizeH="0" baseline="0" noProof="0">
                <a:ln>
                  <a:noFill/>
                </a:ln>
                <a:solidFill>
                  <a:srgbClr val="EEC85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/>
                <a:ea typeface="ＭＳ Ｐゴシック" panose="020B0600070205080204" pitchFamily="34" charset="-128"/>
                <a:cs typeface="+mj-cs"/>
              </a:rPr>
              <a:t>Layers of the Atmosphere</a:t>
            </a:r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685801"/>
            <a:ext cx="8001000" cy="597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33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solidFill>
                  <a:schemeClr val="tx1">
                    <a:lumMod val="10000"/>
                  </a:schemeClr>
                </a:solidFill>
              </a:rPr>
              <a:t>Atmosphere as a Resource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336676"/>
            <a:ext cx="4419600" cy="53689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>
                <a:solidFill>
                  <a:schemeClr val="tx1">
                    <a:lumMod val="10000"/>
                  </a:schemeClr>
                </a:solidFill>
              </a:rPr>
              <a:t>Atmospheric Composition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 smtClean="0">
                <a:solidFill>
                  <a:schemeClr val="tx1">
                    <a:lumMod val="10000"/>
                  </a:schemeClr>
                </a:solidFill>
              </a:rPr>
              <a:t>Nitrogen 78.08%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 smtClean="0">
                <a:solidFill>
                  <a:schemeClr val="tx1">
                    <a:lumMod val="10000"/>
                  </a:schemeClr>
                </a:solidFill>
              </a:rPr>
              <a:t>Oxygen  20.95%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 smtClean="0">
                <a:solidFill>
                  <a:schemeClr val="tx1">
                    <a:lumMod val="10000"/>
                  </a:schemeClr>
                </a:solidFill>
              </a:rPr>
              <a:t>Argon  0.93%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 smtClean="0">
                <a:solidFill>
                  <a:schemeClr val="tx1">
                    <a:lumMod val="10000"/>
                  </a:schemeClr>
                </a:solidFill>
              </a:rPr>
              <a:t>Carbon dioxide 0.04%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>
                <a:solidFill>
                  <a:schemeClr val="tx1">
                    <a:lumMod val="10000"/>
                  </a:schemeClr>
                </a:solidFill>
              </a:rPr>
              <a:t>Ecosystem services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 smtClean="0">
                <a:solidFill>
                  <a:schemeClr val="tx1">
                    <a:lumMod val="10000"/>
                  </a:schemeClr>
                </a:solidFill>
              </a:rPr>
              <a:t>Blocks UV radiation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 smtClean="0">
                <a:solidFill>
                  <a:schemeClr val="tx1">
                    <a:lumMod val="10000"/>
                  </a:schemeClr>
                </a:solidFill>
              </a:rPr>
              <a:t>Moderates the climate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 smtClean="0">
                <a:solidFill>
                  <a:schemeClr val="tx1">
                    <a:lumMod val="10000"/>
                  </a:schemeClr>
                </a:solidFill>
              </a:rPr>
              <a:t>Redistributes water in the hydrologic cycle </a:t>
            </a:r>
          </a:p>
        </p:txBody>
      </p:sp>
      <p:pic>
        <p:nvPicPr>
          <p:cNvPr id="8196" name="Picture 5" descr="figure 20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47801"/>
            <a:ext cx="4267200" cy="338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424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Types and Sources of Air Pollution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mtClean="0"/>
              <a:t>Air Pollution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mtClean="0"/>
              <a:t>Chemicals added to the atmosphere by natural events or human activities in high enough concentrations to be harmful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mtClean="0"/>
              <a:t>Two categories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mtClean="0"/>
              <a:t>Primary Air Pollutant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en-US" smtClean="0"/>
              <a:t>Harmful substance that is emitted directly into the atmosphere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mtClean="0"/>
              <a:t>Secondary Air Pollutant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en-US" smtClean="0"/>
              <a:t>Harmful substance formed in the atmosphere when a primary air pollutant reacts with substances normally found in the atmosphere or with other air pollutants </a:t>
            </a:r>
          </a:p>
        </p:txBody>
      </p:sp>
    </p:spTree>
    <p:extLst>
      <p:ext uri="{BB962C8B-B14F-4D97-AF65-F5344CB8AC3E}">
        <p14:creationId xmlns:p14="http://schemas.microsoft.com/office/powerpoint/2010/main" val="131437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8229600" cy="7889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Major Air Pollutants</a:t>
            </a:r>
          </a:p>
        </p:txBody>
      </p:sp>
      <p:pic>
        <p:nvPicPr>
          <p:cNvPr id="12291" name="Picture 5" descr="table 20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475" y="1136650"/>
            <a:ext cx="6370638" cy="549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555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figure 20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5" y="379414"/>
            <a:ext cx="6432550" cy="609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334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Major Classes of Air Pollutants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Particulate Material</a:t>
            </a:r>
          </a:p>
          <a:p>
            <a:pPr eaLnBrk="1" hangingPunct="1">
              <a:defRPr/>
            </a:pPr>
            <a:r>
              <a:rPr lang="en-US" altLang="en-US" smtClean="0"/>
              <a:t>Nitrogen Oxides</a:t>
            </a:r>
          </a:p>
          <a:p>
            <a:pPr eaLnBrk="1" hangingPunct="1">
              <a:defRPr/>
            </a:pPr>
            <a:r>
              <a:rPr lang="en-US" altLang="en-US" smtClean="0"/>
              <a:t>Sulfur Oxides</a:t>
            </a:r>
          </a:p>
          <a:p>
            <a:pPr eaLnBrk="1" hangingPunct="1">
              <a:defRPr/>
            </a:pPr>
            <a:r>
              <a:rPr lang="en-US" altLang="en-US" smtClean="0"/>
              <a:t>Carbon Oxides</a:t>
            </a:r>
          </a:p>
          <a:p>
            <a:pPr eaLnBrk="1" hangingPunct="1">
              <a:defRPr/>
            </a:pPr>
            <a:r>
              <a:rPr lang="en-US" altLang="en-US" smtClean="0"/>
              <a:t>Hydrocarbons</a:t>
            </a:r>
          </a:p>
          <a:p>
            <a:pPr eaLnBrk="1" hangingPunct="1">
              <a:defRPr/>
            </a:pPr>
            <a:r>
              <a:rPr lang="en-US" altLang="en-US" smtClean="0"/>
              <a:t>Ozone</a:t>
            </a:r>
          </a:p>
        </p:txBody>
      </p:sp>
    </p:spTree>
    <p:extLst>
      <p:ext uri="{BB962C8B-B14F-4D97-AF65-F5344CB8AC3E}">
        <p14:creationId xmlns:p14="http://schemas.microsoft.com/office/powerpoint/2010/main" val="359882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Particulate Material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Thousands of different solid or liquid particles suspended in air</a:t>
            </a:r>
          </a:p>
          <a:p>
            <a:pPr lvl="1" eaLnBrk="1" hangingPunct="1">
              <a:defRPr/>
            </a:pPr>
            <a:r>
              <a:rPr lang="en-US" altLang="en-US" smtClean="0"/>
              <a:t>Includes: soil particles, soot, lead, asbestos, sea salt, and sulfuric acid droplets </a:t>
            </a:r>
          </a:p>
          <a:p>
            <a:pPr eaLnBrk="1" hangingPunct="1">
              <a:defRPr/>
            </a:pPr>
            <a:r>
              <a:rPr lang="en-US" altLang="en-US" smtClean="0"/>
              <a:t>Dangerous for 2 reasons</a:t>
            </a:r>
          </a:p>
          <a:p>
            <a:pPr lvl="1" eaLnBrk="1" hangingPunct="1">
              <a:defRPr/>
            </a:pPr>
            <a:r>
              <a:rPr lang="en-US" altLang="en-US" smtClean="0"/>
              <a:t>May contain materials with toxic or carcinogenic effects</a:t>
            </a:r>
          </a:p>
          <a:p>
            <a:pPr lvl="1" eaLnBrk="1" hangingPunct="1">
              <a:defRPr/>
            </a:pPr>
            <a:r>
              <a:rPr lang="en-US" altLang="en-US" smtClean="0"/>
              <a:t>Extremely small particles can become lodged in lungs</a:t>
            </a:r>
          </a:p>
          <a:p>
            <a:pPr lvl="1" eaLnBrk="1" hangingPunct="1">
              <a:defRPr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9613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Nitrogen and Sulfur Oxides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Nitrogen Oxides</a:t>
            </a:r>
          </a:p>
          <a:p>
            <a:pPr lvl="1" eaLnBrk="1" hangingPunct="1">
              <a:defRPr/>
            </a:pPr>
            <a:r>
              <a:rPr lang="en-US" altLang="en-US" smtClean="0"/>
              <a:t>Gases produced by the chemical interactions between atmospheric nitrogen and oxygen at high temperature</a:t>
            </a:r>
          </a:p>
          <a:p>
            <a:pPr lvl="1" eaLnBrk="1" hangingPunct="1">
              <a:defRPr/>
            </a:pPr>
            <a:r>
              <a:rPr lang="en-US" altLang="en-US" smtClean="0"/>
              <a:t>Problems</a:t>
            </a:r>
          </a:p>
          <a:p>
            <a:pPr lvl="2" eaLnBrk="1" hangingPunct="1">
              <a:defRPr/>
            </a:pPr>
            <a:r>
              <a:rPr lang="en-US" altLang="en-US" smtClean="0"/>
              <a:t>Greenhouse gases </a:t>
            </a:r>
          </a:p>
          <a:p>
            <a:pPr lvl="2" eaLnBrk="1" hangingPunct="1">
              <a:defRPr/>
            </a:pPr>
            <a:r>
              <a:rPr lang="en-US" altLang="en-US" smtClean="0"/>
              <a:t>Cause difficulty breathing</a:t>
            </a:r>
          </a:p>
          <a:p>
            <a:pPr eaLnBrk="1" hangingPunct="1">
              <a:defRPr/>
            </a:pPr>
            <a:r>
              <a:rPr lang="en-US" altLang="en-US" smtClean="0"/>
              <a:t>Sulfur Oxides</a:t>
            </a:r>
          </a:p>
          <a:p>
            <a:pPr lvl="1" eaLnBrk="1" hangingPunct="1">
              <a:defRPr/>
            </a:pPr>
            <a:r>
              <a:rPr lang="en-US" altLang="en-US" smtClean="0"/>
              <a:t>Gases produced by the chemical interactions between sulfur and oxygen </a:t>
            </a:r>
          </a:p>
          <a:p>
            <a:pPr lvl="1" eaLnBrk="1" hangingPunct="1">
              <a:defRPr/>
            </a:pPr>
            <a:r>
              <a:rPr lang="en-US" altLang="en-US" smtClean="0"/>
              <a:t>Causes acid precipitation</a:t>
            </a:r>
          </a:p>
        </p:txBody>
      </p:sp>
    </p:spTree>
    <p:extLst>
      <p:ext uri="{BB962C8B-B14F-4D97-AF65-F5344CB8AC3E}">
        <p14:creationId xmlns:p14="http://schemas.microsoft.com/office/powerpoint/2010/main" val="135370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Carbon Oxides and Hydrocarbons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Carbon Oxides</a:t>
            </a:r>
          </a:p>
          <a:p>
            <a:pPr lvl="1" eaLnBrk="1" hangingPunct="1">
              <a:defRPr/>
            </a:pPr>
            <a:r>
              <a:rPr lang="en-US" altLang="en-US" smtClean="0"/>
              <a:t>Gases carbon monoxide (CO) and carbon dioxide (CO</a:t>
            </a:r>
            <a:r>
              <a:rPr lang="en-US" altLang="en-US" baseline="-25000" smtClean="0"/>
              <a:t>2</a:t>
            </a:r>
            <a:r>
              <a:rPr lang="en-US" altLang="en-US" smtClean="0"/>
              <a:t>) </a:t>
            </a:r>
          </a:p>
          <a:p>
            <a:pPr lvl="1" eaLnBrk="1" hangingPunct="1">
              <a:defRPr/>
            </a:pPr>
            <a:r>
              <a:rPr lang="en-US" altLang="en-US" smtClean="0"/>
              <a:t>Greenhouse gases</a:t>
            </a:r>
          </a:p>
          <a:p>
            <a:pPr eaLnBrk="1" hangingPunct="1">
              <a:defRPr/>
            </a:pPr>
            <a:r>
              <a:rPr lang="en-US" altLang="en-US" smtClean="0"/>
              <a:t>Hydrocarbons</a:t>
            </a:r>
          </a:p>
          <a:p>
            <a:pPr lvl="1" eaLnBrk="1" hangingPunct="1">
              <a:defRPr/>
            </a:pPr>
            <a:r>
              <a:rPr lang="en-US" altLang="en-US" smtClean="0"/>
              <a:t>Diverse group of organic compounds that contain only hydrogen and carbon (ex: CH</a:t>
            </a:r>
            <a:r>
              <a:rPr lang="en-US" altLang="en-US" baseline="-25000" smtClean="0"/>
              <a:t>4</a:t>
            </a:r>
            <a:r>
              <a:rPr lang="en-US" altLang="en-US" smtClean="0"/>
              <a:t>- methane)</a:t>
            </a:r>
          </a:p>
          <a:p>
            <a:pPr lvl="1" eaLnBrk="1" hangingPunct="1">
              <a:defRPr/>
            </a:pPr>
            <a:r>
              <a:rPr lang="en-US" altLang="en-US" smtClean="0"/>
              <a:t>Some are related to photochemical smog and greenhouse gases</a:t>
            </a:r>
          </a:p>
        </p:txBody>
      </p:sp>
    </p:spTree>
    <p:extLst>
      <p:ext uri="{BB962C8B-B14F-4D97-AF65-F5344CB8AC3E}">
        <p14:creationId xmlns:p14="http://schemas.microsoft.com/office/powerpoint/2010/main" val="217942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Ozone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Tropospheric Ozone</a:t>
            </a:r>
          </a:p>
          <a:p>
            <a:pPr lvl="1" eaLnBrk="1" hangingPunct="1">
              <a:defRPr/>
            </a:pPr>
            <a:r>
              <a:rPr lang="en-US" altLang="en-US" smtClean="0"/>
              <a:t>Man- made pollutant in the lower atmosphere</a:t>
            </a:r>
          </a:p>
          <a:p>
            <a:pPr lvl="1" eaLnBrk="1" hangingPunct="1">
              <a:defRPr/>
            </a:pPr>
            <a:r>
              <a:rPr lang="en-US" altLang="en-US" smtClean="0"/>
              <a:t>Secondary air pollutant</a:t>
            </a:r>
          </a:p>
          <a:p>
            <a:pPr lvl="1" eaLnBrk="1" hangingPunct="1">
              <a:defRPr/>
            </a:pPr>
            <a:r>
              <a:rPr lang="en-US" altLang="en-US" smtClean="0"/>
              <a:t>Component of photochemical smog</a:t>
            </a:r>
          </a:p>
          <a:p>
            <a:pPr eaLnBrk="1" hangingPunct="1">
              <a:defRPr/>
            </a:pPr>
            <a:r>
              <a:rPr lang="en-US" altLang="en-US" smtClean="0"/>
              <a:t>Stratospheric Ozone</a:t>
            </a:r>
          </a:p>
          <a:p>
            <a:pPr lvl="1" eaLnBrk="1" hangingPunct="1">
              <a:defRPr/>
            </a:pPr>
            <a:r>
              <a:rPr lang="en-US" altLang="en-US" smtClean="0"/>
              <a:t>Essential component that screens out UV radiation in the upper atmosphere</a:t>
            </a:r>
          </a:p>
          <a:p>
            <a:pPr lvl="1" eaLnBrk="1" hangingPunct="1">
              <a:defRPr/>
            </a:pPr>
            <a:r>
              <a:rPr lang="en-US" altLang="en-US" smtClean="0"/>
              <a:t>Man- made pollutants (ex: CFCs) can destroy it</a:t>
            </a:r>
          </a:p>
        </p:txBody>
      </p:sp>
    </p:spTree>
    <p:extLst>
      <p:ext uri="{BB962C8B-B14F-4D97-AF65-F5344CB8AC3E}">
        <p14:creationId xmlns:p14="http://schemas.microsoft.com/office/powerpoint/2010/main" val="111613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Acid Rain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59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Sources of Outdoor Air Pollution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3886200" cy="495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Two main sources</a:t>
            </a:r>
          </a:p>
          <a:p>
            <a:pPr lvl="1" eaLnBrk="1" hangingPunct="1">
              <a:defRPr/>
            </a:pPr>
            <a:r>
              <a:rPr lang="en-US" altLang="en-US" smtClean="0"/>
              <a:t>Transportation</a:t>
            </a:r>
          </a:p>
          <a:p>
            <a:pPr lvl="1" eaLnBrk="1" hangingPunct="1">
              <a:defRPr/>
            </a:pPr>
            <a:r>
              <a:rPr lang="en-US" altLang="en-US" smtClean="0"/>
              <a:t>Industry</a:t>
            </a:r>
          </a:p>
          <a:p>
            <a:pPr eaLnBrk="1" hangingPunct="1">
              <a:defRPr/>
            </a:pPr>
            <a:r>
              <a:rPr lang="en-US" altLang="en-US" smtClean="0"/>
              <a:t>Intentional forest fires is also high</a:t>
            </a:r>
          </a:p>
        </p:txBody>
      </p:sp>
      <p:pic>
        <p:nvPicPr>
          <p:cNvPr id="26628" name="Picture 6" descr="figure 20-4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447800"/>
            <a:ext cx="438943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526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8229600" cy="8651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Urban Air Pollution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914400"/>
            <a:ext cx="8458200" cy="121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600"/>
              <a:t>Photochemical Smog (ex: Los Angeles below)</a:t>
            </a:r>
          </a:p>
          <a:p>
            <a:pPr lvl="1" eaLnBrk="1" hangingPunct="1">
              <a:defRPr/>
            </a:pPr>
            <a:r>
              <a:rPr lang="en-US" altLang="en-US" sz="2200"/>
              <a:t>Brownish-orange haze formed by chemical reactions involving sunlight, nitrogen oxide, and hydrocarbons </a:t>
            </a:r>
          </a:p>
        </p:txBody>
      </p:sp>
      <p:pic>
        <p:nvPicPr>
          <p:cNvPr id="28676" name="Picture 5" descr="figure 20-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988" y="2209800"/>
            <a:ext cx="6553200" cy="442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912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8229600" cy="7889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Formation of Photochemical Smog</a:t>
            </a:r>
          </a:p>
        </p:txBody>
      </p:sp>
      <p:pic>
        <p:nvPicPr>
          <p:cNvPr id="30723" name="Picture 5" descr="figure 20-5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638" y="990601"/>
            <a:ext cx="7834312" cy="571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41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Sources of Smog in Los Angeles</a:t>
            </a:r>
          </a:p>
        </p:txBody>
      </p:sp>
      <p:pic>
        <p:nvPicPr>
          <p:cNvPr id="32771" name="Picture 5" descr="figure 20-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913" y="1447800"/>
            <a:ext cx="4703762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157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3400"/>
              <a:t>Case-In-Point Air Pollution in Beijing and Mexico City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57800" y="5181600"/>
            <a:ext cx="5105400" cy="1447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Beijing (left)</a:t>
            </a:r>
          </a:p>
          <a:p>
            <a:pPr eaLnBrk="1" hangingPunct="1">
              <a:defRPr/>
            </a:pPr>
            <a:r>
              <a:rPr lang="en-US" altLang="en-US" smtClean="0"/>
              <a:t>Mexico City (above)</a:t>
            </a:r>
          </a:p>
        </p:txBody>
      </p:sp>
      <p:pic>
        <p:nvPicPr>
          <p:cNvPr id="34820" name="Picture 6" descr="figure 20-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1676400"/>
            <a:ext cx="3173412" cy="480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7" descr="figure 20-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663" y="1676400"/>
            <a:ext cx="4876800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423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7889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Effects of Air Pollution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143000"/>
            <a:ext cx="8229600" cy="2514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Low level exposure</a:t>
            </a:r>
          </a:p>
          <a:p>
            <a:pPr lvl="1" eaLnBrk="1" hangingPunct="1">
              <a:defRPr/>
            </a:pPr>
            <a:r>
              <a:rPr lang="en-US" altLang="en-US" smtClean="0"/>
              <a:t>Irritates eyes</a:t>
            </a:r>
          </a:p>
          <a:p>
            <a:pPr lvl="1" eaLnBrk="1" hangingPunct="1">
              <a:defRPr/>
            </a:pPr>
            <a:r>
              <a:rPr lang="en-US" altLang="en-US" smtClean="0"/>
              <a:t>Causes inflammation of respiratory tract</a:t>
            </a:r>
          </a:p>
          <a:p>
            <a:pPr eaLnBrk="1" hangingPunct="1">
              <a:defRPr/>
            </a:pPr>
            <a:r>
              <a:rPr lang="en-US" altLang="en-US" smtClean="0"/>
              <a:t>Can develop into chronic respiratory diseases</a:t>
            </a:r>
          </a:p>
        </p:txBody>
      </p:sp>
      <p:pic>
        <p:nvPicPr>
          <p:cNvPr id="36868" name="Picture 5" descr="table 20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551" y="3743326"/>
            <a:ext cx="8469313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811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Health Effects of Air Pollution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mtClean="0"/>
              <a:t>Sulfur Dioxide and Particulate material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mtClean="0"/>
              <a:t>Irritate respiratory tract and impair ability of lungs to exchange gases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mtClean="0"/>
              <a:t>Nitrogen Dioxides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mtClean="0"/>
              <a:t>Causes airway restriction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mtClean="0"/>
              <a:t>Carbon monoxide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mtClean="0"/>
              <a:t>Binds with iron in blood hemoglobin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mtClean="0"/>
              <a:t>Causes headache, fatigue, drowsiness, death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mtClean="0"/>
              <a:t>Ozone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mtClean="0"/>
              <a:t>Causes burning eyes, coughing, and chest discomfort</a:t>
            </a:r>
          </a:p>
        </p:txBody>
      </p:sp>
    </p:spTree>
    <p:extLst>
      <p:ext uri="{BB962C8B-B14F-4D97-AF65-F5344CB8AC3E}">
        <p14:creationId xmlns:p14="http://schemas.microsoft.com/office/powerpoint/2010/main" val="33896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Children and Air Pollution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Greater health threat to children than adults</a:t>
            </a:r>
          </a:p>
          <a:p>
            <a:pPr lvl="1" eaLnBrk="1" hangingPunct="1">
              <a:defRPr/>
            </a:pPr>
            <a:r>
              <a:rPr lang="en-US" altLang="en-US" smtClean="0"/>
              <a:t>Air pollution can restrict lung development</a:t>
            </a:r>
          </a:p>
          <a:p>
            <a:pPr lvl="1" eaLnBrk="1" hangingPunct="1">
              <a:defRPr/>
            </a:pPr>
            <a:r>
              <a:rPr lang="en-US" altLang="en-US" smtClean="0"/>
              <a:t>Children breath more often than adults</a:t>
            </a:r>
          </a:p>
          <a:p>
            <a:pPr eaLnBrk="1" hangingPunct="1">
              <a:defRPr/>
            </a:pPr>
            <a:r>
              <a:rPr lang="en-US" altLang="en-US" smtClean="0"/>
              <a:t>Children who live in high ozone areas are more likely to develop asthma</a:t>
            </a:r>
          </a:p>
        </p:txBody>
      </p:sp>
    </p:spTree>
    <p:extLst>
      <p:ext uri="{BB962C8B-B14F-4D97-AF65-F5344CB8AC3E}">
        <p14:creationId xmlns:p14="http://schemas.microsoft.com/office/powerpoint/2010/main" val="355150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43" name="Picture 11" descr="figure 20-11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3200400"/>
            <a:ext cx="24606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7814"/>
            <a:ext cx="52578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400"/>
              <a:t>Controlling Air Pollution in US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1"/>
            <a:ext cx="52578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Smokestacks with electrostatic precipitator (right)</a:t>
            </a:r>
          </a:p>
        </p:txBody>
      </p:sp>
      <p:sp>
        <p:nvSpPr>
          <p:cNvPr id="172038" name="Text Box 6"/>
          <p:cNvSpPr txBox="1">
            <a:spLocks noChangeArrowheads="1"/>
          </p:cNvSpPr>
          <p:nvPr/>
        </p:nvSpPr>
        <p:spPr bwMode="auto">
          <a:xfrm>
            <a:off x="4724400" y="3657600"/>
            <a:ext cx="23622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Without Electrostatic precipitator</a:t>
            </a:r>
          </a:p>
        </p:txBody>
      </p:sp>
      <p:sp>
        <p:nvSpPr>
          <p:cNvPr id="172039" name="Text Box 7"/>
          <p:cNvSpPr txBox="1">
            <a:spLocks noChangeArrowheads="1"/>
          </p:cNvSpPr>
          <p:nvPr/>
        </p:nvSpPr>
        <p:spPr bwMode="auto">
          <a:xfrm>
            <a:off x="4724400" y="4951413"/>
            <a:ext cx="2362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With Electrostatic precipitator</a:t>
            </a:r>
          </a:p>
        </p:txBody>
      </p:sp>
      <p:pic>
        <p:nvPicPr>
          <p:cNvPr id="172042" name="Picture 10" descr="figure 20-11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8" y="3200400"/>
            <a:ext cx="2233612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12" descr="figure 20-11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4" y="379414"/>
            <a:ext cx="3157537" cy="609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847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8" grpId="0"/>
      <p:bldP spid="17203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7814"/>
            <a:ext cx="51054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400"/>
              <a:t>Controlling Air Pollution in the US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1"/>
            <a:ext cx="50292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Smokestacks with scrubbers (right)</a:t>
            </a:r>
          </a:p>
          <a:p>
            <a:pPr eaLnBrk="1" hangingPunct="1">
              <a:defRPr/>
            </a:pPr>
            <a:r>
              <a:rPr lang="en-US" altLang="en-US" smtClean="0"/>
              <a:t>Particulate material can also be controlled by proper excavating techniques</a:t>
            </a:r>
          </a:p>
          <a:p>
            <a:pPr eaLnBrk="1" hangingPunct="1">
              <a:defRPr/>
            </a:pPr>
            <a:endParaRPr lang="en-US" altLang="en-US" smtClean="0"/>
          </a:p>
        </p:txBody>
      </p:sp>
      <p:pic>
        <p:nvPicPr>
          <p:cNvPr id="45060" name="Picture 5" descr="figure 20-11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64" y="1066800"/>
            <a:ext cx="3119437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290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acid rain (precipitation)?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Precipitation such as rain, sleet, or snow that contains a high concentration of acids.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563" y="2751527"/>
            <a:ext cx="6352583" cy="35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04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Controlling Air Pollution in the US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447801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Phase I Vapor Recovery System for gasoline</a:t>
            </a:r>
          </a:p>
        </p:txBody>
      </p:sp>
      <p:pic>
        <p:nvPicPr>
          <p:cNvPr id="47108" name="Picture 6" descr="figure 20-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4" y="2971801"/>
            <a:ext cx="8535987" cy="32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555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7814"/>
            <a:ext cx="82296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The Clean Air Act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295400"/>
            <a:ext cx="45720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mtClean="0"/>
              <a:t>Authorizes EPA to set limits on amount of specific air pollutants permitted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mtClean="0"/>
              <a:t>Focuses on 6 pollutants: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mtClean="0"/>
              <a:t>lead, particulate matter, sulfur dioxide, carbon monoxide, nitrogen oxides, and ozone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mtClean="0"/>
              <a:t>Act has led to decreases!</a:t>
            </a:r>
          </a:p>
        </p:txBody>
      </p:sp>
      <p:pic>
        <p:nvPicPr>
          <p:cNvPr id="49156" name="Picture 5" descr="figure 20-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371600"/>
            <a:ext cx="409733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675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smtClean="0"/>
          </a:p>
        </p:txBody>
      </p:sp>
      <p:pic>
        <p:nvPicPr>
          <p:cNvPr id="51204" name="Picture 5" descr="table 20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464" y="385764"/>
            <a:ext cx="6061075" cy="608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218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3400"/>
              <a:t>Other Ways to Improve Air Quality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Reduce sulfur content in gasoline from its current average of 330 ppm to 30 ppm</a:t>
            </a:r>
          </a:p>
          <a:p>
            <a:pPr lvl="1" eaLnBrk="1" hangingPunct="1">
              <a:defRPr/>
            </a:pPr>
            <a:r>
              <a:rPr lang="en-US" altLang="en-US" smtClean="0"/>
              <a:t>Sulfur clogs catalytic converters</a:t>
            </a:r>
          </a:p>
          <a:p>
            <a:pPr eaLnBrk="1" hangingPunct="1">
              <a:defRPr/>
            </a:pPr>
            <a:r>
              <a:rPr lang="en-US" altLang="en-US" smtClean="0"/>
              <a:t>Require federal emission standards for all passenger vehicles</a:t>
            </a:r>
          </a:p>
          <a:p>
            <a:pPr lvl="1" eaLnBrk="1" hangingPunct="1">
              <a:defRPr/>
            </a:pPr>
            <a:r>
              <a:rPr lang="en-US" altLang="en-US" smtClean="0"/>
              <a:t>Including SUVs, trucks and minivans</a:t>
            </a:r>
          </a:p>
          <a:p>
            <a:pPr eaLnBrk="1" hangingPunct="1">
              <a:defRPr/>
            </a:pPr>
            <a:r>
              <a:rPr lang="en-US" altLang="en-US" smtClean="0"/>
              <a:t>Require emission testing for all vehicles</a:t>
            </a:r>
          </a:p>
          <a:p>
            <a:pPr lvl="1" eaLnBrk="1" hangingPunct="1">
              <a:defRPr/>
            </a:pPr>
            <a:r>
              <a:rPr lang="en-US" altLang="en-US" smtClean="0"/>
              <a:t>Including diesel</a:t>
            </a:r>
          </a:p>
          <a:p>
            <a:pPr eaLnBrk="1" hangingPunct="1">
              <a:defRPr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2370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Ozone Depletion in Stratosphere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371600"/>
            <a:ext cx="8229600" cy="1447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Ozone Protects earth from UV radiation</a:t>
            </a:r>
          </a:p>
          <a:p>
            <a:pPr lvl="1" eaLnBrk="1" hangingPunct="1">
              <a:defRPr/>
            </a:pPr>
            <a:r>
              <a:rPr lang="en-US" altLang="en-US" smtClean="0"/>
              <a:t>Part of the electromagnetic spectrum with wavelengths just shorter than visible light </a:t>
            </a:r>
          </a:p>
        </p:txBody>
      </p:sp>
      <p:pic>
        <p:nvPicPr>
          <p:cNvPr id="55300" name="Picture 6" descr="figure 20-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8" y="2917826"/>
            <a:ext cx="6629400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160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Ozone Depletion in Stratosphere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1"/>
            <a:ext cx="49530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Ozone thinning/hole</a:t>
            </a:r>
          </a:p>
          <a:p>
            <a:pPr lvl="1" eaLnBrk="1" hangingPunct="1">
              <a:defRPr/>
            </a:pPr>
            <a:r>
              <a:rPr lang="en-US" altLang="en-US" smtClean="0"/>
              <a:t>First identified in 1985 over Antarctica</a:t>
            </a:r>
          </a:p>
          <a:p>
            <a:pPr eaLnBrk="1" hangingPunct="1">
              <a:defRPr/>
            </a:pPr>
            <a:r>
              <a:rPr lang="en-US" altLang="en-US" smtClean="0"/>
              <a:t>Caused by </a:t>
            </a:r>
          </a:p>
          <a:p>
            <a:pPr lvl="1" eaLnBrk="1" hangingPunct="1">
              <a:defRPr/>
            </a:pPr>
            <a:r>
              <a:rPr lang="en-US" altLang="en-US" smtClean="0"/>
              <a:t>human-produced bromine and chlorine containing chemicals</a:t>
            </a:r>
          </a:p>
          <a:p>
            <a:pPr lvl="1" eaLnBrk="1" hangingPunct="1">
              <a:defRPr/>
            </a:pPr>
            <a:r>
              <a:rPr lang="en-US" altLang="en-US" smtClean="0"/>
              <a:t>Ex: CFCs</a:t>
            </a:r>
          </a:p>
          <a:p>
            <a:pPr lvl="1" eaLnBrk="1" hangingPunct="1">
              <a:defRPr/>
            </a:pPr>
            <a:endParaRPr lang="en-US" altLang="en-US" smtClean="0"/>
          </a:p>
        </p:txBody>
      </p:sp>
      <p:pic>
        <p:nvPicPr>
          <p:cNvPr id="57348" name="Picture 6" descr="figure 20-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676400"/>
            <a:ext cx="3505200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014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Ozone Depletion in Stratosphere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Hole over Antarctica requires two conditions:</a:t>
            </a:r>
          </a:p>
          <a:p>
            <a:pPr lvl="1" eaLnBrk="1" hangingPunct="1">
              <a:defRPr/>
            </a:pPr>
            <a:r>
              <a:rPr lang="en-US" altLang="en-US" smtClean="0"/>
              <a:t>Sunlight just returning to polar region</a:t>
            </a:r>
          </a:p>
          <a:p>
            <a:pPr lvl="1" eaLnBrk="1" hangingPunct="1">
              <a:defRPr/>
            </a:pPr>
            <a:r>
              <a:rPr lang="en-US" altLang="en-US" smtClean="0"/>
              <a:t>Circumpolar vortex- a mass of cold air that circulates around the southern polar region </a:t>
            </a:r>
          </a:p>
          <a:p>
            <a:pPr lvl="2" eaLnBrk="1" hangingPunct="1">
              <a:defRPr/>
            </a:pPr>
            <a:r>
              <a:rPr lang="en-US" altLang="en-US" smtClean="0"/>
              <a:t>Isolates it from the warmer air in the rest of the planet </a:t>
            </a:r>
          </a:p>
          <a:p>
            <a:pPr eaLnBrk="1" hangingPunct="1">
              <a:defRPr/>
            </a:pPr>
            <a:r>
              <a:rPr lang="en-US" altLang="en-US" smtClean="0"/>
              <a:t>Polar stratospheric clouds form</a:t>
            </a:r>
          </a:p>
          <a:p>
            <a:pPr lvl="1" eaLnBrk="1" hangingPunct="1">
              <a:defRPr/>
            </a:pPr>
            <a:r>
              <a:rPr lang="en-US" altLang="en-US" smtClean="0"/>
              <a:t>Enables Cl and Br to destroy ozone</a:t>
            </a:r>
          </a:p>
        </p:txBody>
      </p:sp>
    </p:spTree>
    <p:extLst>
      <p:ext uri="{BB962C8B-B14F-4D97-AF65-F5344CB8AC3E}">
        <p14:creationId xmlns:p14="http://schemas.microsoft.com/office/powerpoint/2010/main" val="346411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Effects of Ozone Depletion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4343400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Higher levels of UV-radiation hitting the earth</a:t>
            </a:r>
          </a:p>
          <a:p>
            <a:pPr lvl="1" eaLnBrk="1" hangingPunct="1">
              <a:defRPr/>
            </a:pPr>
            <a:r>
              <a:rPr lang="en-US" altLang="en-US" smtClean="0"/>
              <a:t>Eye cataracts</a:t>
            </a:r>
          </a:p>
          <a:p>
            <a:pPr lvl="1" eaLnBrk="1" hangingPunct="1">
              <a:defRPr/>
            </a:pPr>
            <a:r>
              <a:rPr lang="en-US" altLang="en-US" smtClean="0"/>
              <a:t>Skin cancer (right)</a:t>
            </a:r>
          </a:p>
          <a:p>
            <a:pPr lvl="1" eaLnBrk="1" hangingPunct="1">
              <a:defRPr/>
            </a:pPr>
            <a:r>
              <a:rPr lang="en-US" altLang="en-US" smtClean="0"/>
              <a:t>Weakened immunity</a:t>
            </a:r>
          </a:p>
          <a:p>
            <a:pPr eaLnBrk="1" hangingPunct="1">
              <a:defRPr/>
            </a:pPr>
            <a:r>
              <a:rPr lang="en-US" altLang="en-US" smtClean="0"/>
              <a:t>May disrupt ecosystems</a:t>
            </a:r>
          </a:p>
          <a:p>
            <a:pPr eaLnBrk="1" hangingPunct="1">
              <a:defRPr/>
            </a:pPr>
            <a:r>
              <a:rPr lang="en-US" altLang="en-US" smtClean="0"/>
              <a:t>May damage crops and forests</a:t>
            </a:r>
          </a:p>
        </p:txBody>
      </p:sp>
      <p:pic>
        <p:nvPicPr>
          <p:cNvPr id="61444" name="Picture 6" descr="figure 20-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6" y="1447800"/>
            <a:ext cx="3343275" cy="510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81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Recovery of Ozone Layer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Montreal Protocol (1987)</a:t>
            </a:r>
          </a:p>
          <a:p>
            <a:pPr lvl="1" eaLnBrk="1" hangingPunct="1">
              <a:defRPr/>
            </a:pPr>
            <a:r>
              <a:rPr lang="en-US" altLang="en-US" smtClean="0"/>
              <a:t>Reduction of CFCs</a:t>
            </a:r>
          </a:p>
          <a:p>
            <a:pPr lvl="1" eaLnBrk="1" hangingPunct="1">
              <a:defRPr/>
            </a:pPr>
            <a:r>
              <a:rPr lang="en-US" altLang="en-US" smtClean="0"/>
              <a:t>Started using HCFCs (greenhouse gas)</a:t>
            </a:r>
          </a:p>
          <a:p>
            <a:pPr eaLnBrk="1" hangingPunct="1">
              <a:defRPr/>
            </a:pPr>
            <a:r>
              <a:rPr lang="en-US" altLang="en-US" smtClean="0"/>
              <a:t>Phase out of all ozone destroying chemicals is underway globally</a:t>
            </a:r>
          </a:p>
          <a:p>
            <a:pPr eaLnBrk="1" hangingPunct="1">
              <a:defRPr/>
            </a:pPr>
            <a:r>
              <a:rPr lang="en-US" altLang="en-US" smtClean="0"/>
              <a:t>Satellite pictures in 2000 indicated that ozone layer was recovering</a:t>
            </a:r>
          </a:p>
          <a:p>
            <a:pPr eaLnBrk="1" hangingPunct="1">
              <a:defRPr/>
            </a:pPr>
            <a:r>
              <a:rPr lang="en-US" altLang="en-US" smtClean="0"/>
              <a:t>Full recovery will not occur until 2050</a:t>
            </a:r>
          </a:p>
        </p:txBody>
      </p:sp>
    </p:spTree>
    <p:extLst>
      <p:ext uri="{BB962C8B-B14F-4D97-AF65-F5344CB8AC3E}">
        <p14:creationId xmlns:p14="http://schemas.microsoft.com/office/powerpoint/2010/main" val="255210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Acid Deposition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Sulfur dioxide and nitrogen dioxide emissions react with water vapor in the atmosphere and form acids that return to the surface as either dry or wet deposition </a:t>
            </a:r>
          </a:p>
          <a:p>
            <a:pPr eaLnBrk="1" hangingPunct="1">
              <a:defRPr/>
            </a:pPr>
            <a:r>
              <a:rPr lang="en-US" altLang="en-US" smtClean="0"/>
              <a:t>pH scale</a:t>
            </a:r>
          </a:p>
        </p:txBody>
      </p:sp>
      <p:pic>
        <p:nvPicPr>
          <p:cNvPr id="65540" name="Picture 6" descr="figure 20-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88" y="4635500"/>
            <a:ext cx="6477000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279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it caused?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When fossil fuels are burned they release oxides of sulfur and nitrogen.</a:t>
            </a:r>
          </a:p>
          <a:p>
            <a:r>
              <a:rPr lang="en-US" dirty="0" smtClean="0"/>
              <a:t>Oxides mix with water in the atmosphere and form sulfuric acid and nitric acid, which fall as acid precipitation.</a:t>
            </a:r>
          </a:p>
          <a:p>
            <a:endParaRPr lang="en-US" dirty="0"/>
          </a:p>
        </p:txBody>
      </p:sp>
      <p:pic>
        <p:nvPicPr>
          <p:cNvPr id="2050" name="Picture 2" descr="Image result for causes of acid rai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25625"/>
            <a:ext cx="4751636" cy="3326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80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How Acid Deposition Develops</a:t>
            </a:r>
          </a:p>
        </p:txBody>
      </p:sp>
      <p:pic>
        <p:nvPicPr>
          <p:cNvPr id="67587" name="Picture 6" descr="figure 20-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4" y="1554164"/>
            <a:ext cx="8535987" cy="423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146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Effects of Acid Deposition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600200"/>
            <a:ext cx="47244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mtClean="0"/>
              <a:t>Declining Aquatic Animal Populations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mtClean="0"/>
              <a:t>Thin-shelled eggs prevent bird reproduction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mtClean="0"/>
              <a:t>Because calcium is unavailable in acidic soil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mtClean="0"/>
              <a:t>Forest decline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mtClean="0"/>
              <a:t>Ex: Black forest in Germany (50% is destroyed)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mtClean="0"/>
          </a:p>
        </p:txBody>
      </p:sp>
      <p:pic>
        <p:nvPicPr>
          <p:cNvPr id="69636" name="Picture 6" descr="figure 20-19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751014"/>
            <a:ext cx="4191000" cy="343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067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Acid Deposition and Forest Decline</a:t>
            </a:r>
          </a:p>
        </p:txBody>
      </p:sp>
      <p:pic>
        <p:nvPicPr>
          <p:cNvPr id="71683" name="Picture 6" descr="figure 20-19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38" y="1371600"/>
            <a:ext cx="7023100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914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Air Pollution Around the World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0" y="1600200"/>
            <a:ext cx="5562600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600"/>
              <a:t>Air quality is deteriorating rapidly in developing countries</a:t>
            </a:r>
          </a:p>
          <a:p>
            <a:pPr eaLnBrk="1" hangingPunct="1">
              <a:defRPr/>
            </a:pPr>
            <a:r>
              <a:rPr lang="en-US" altLang="en-US" sz="2600"/>
              <a:t>Shenyang, China	</a:t>
            </a:r>
          </a:p>
          <a:p>
            <a:pPr lvl="1" eaLnBrk="1" hangingPunct="1">
              <a:defRPr/>
            </a:pPr>
            <a:r>
              <a:rPr lang="en-US" altLang="en-US" sz="2200"/>
              <a:t>Residents only see sunlight a few weeks each year</a:t>
            </a:r>
          </a:p>
          <a:p>
            <a:pPr eaLnBrk="1" hangingPunct="1">
              <a:defRPr/>
            </a:pPr>
            <a:r>
              <a:rPr lang="en-US" altLang="en-US" sz="2600"/>
              <a:t>Developing countries have older cars</a:t>
            </a:r>
          </a:p>
          <a:p>
            <a:pPr lvl="1" eaLnBrk="1" hangingPunct="1">
              <a:defRPr/>
            </a:pPr>
            <a:r>
              <a:rPr lang="en-US" altLang="en-US" sz="2200"/>
              <a:t>Still use leaded gasoline</a:t>
            </a:r>
          </a:p>
          <a:p>
            <a:pPr eaLnBrk="1" hangingPunct="1">
              <a:defRPr/>
            </a:pPr>
            <a:r>
              <a:rPr lang="en-US" altLang="en-US" sz="2600"/>
              <a:t>5 worst cities in world</a:t>
            </a:r>
          </a:p>
          <a:p>
            <a:pPr lvl="1" eaLnBrk="1" hangingPunct="1">
              <a:defRPr/>
            </a:pPr>
            <a:r>
              <a:rPr lang="en-US" altLang="en-US" sz="2200"/>
              <a:t>Beijing, China; Mexico City, Mexico; Shanghai, China; Tehran, Iran; and Calcutta, India </a:t>
            </a:r>
          </a:p>
        </p:txBody>
      </p:sp>
      <p:pic>
        <p:nvPicPr>
          <p:cNvPr id="73732" name="Picture 5" descr="figure 20-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1600200"/>
            <a:ext cx="312261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645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9413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400"/>
              <a:t>Long Distance Transport of Air Pollutants</a:t>
            </a:r>
          </a:p>
        </p:txBody>
      </p:sp>
      <p:pic>
        <p:nvPicPr>
          <p:cNvPr id="75779" name="Picture 5" descr="figure 20-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38" y="1524000"/>
            <a:ext cx="5395912" cy="516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979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7814"/>
            <a:ext cx="28194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400"/>
              <a:t>Indoor Air Pollution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600200"/>
            <a:ext cx="3200400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600"/>
              <a:t>Pollutants can be 5-100X greater than outdoors</a:t>
            </a:r>
          </a:p>
          <a:p>
            <a:pPr eaLnBrk="1" hangingPunct="1">
              <a:defRPr/>
            </a:pPr>
            <a:r>
              <a:rPr lang="en-US" altLang="en-US" sz="2600"/>
              <a:t>Most common:</a:t>
            </a:r>
          </a:p>
          <a:p>
            <a:pPr lvl="1" eaLnBrk="1" hangingPunct="1">
              <a:defRPr/>
            </a:pPr>
            <a:r>
              <a:rPr lang="en-US" altLang="en-US" sz="2200"/>
              <a:t>Radon, cigarette smoke, carbon monoxide, nitrogen dioxide, formaldehyde pesticides, lead, cleaning solvents, ozone, and asbestos </a:t>
            </a:r>
          </a:p>
        </p:txBody>
      </p:sp>
      <p:pic>
        <p:nvPicPr>
          <p:cNvPr id="77828" name="Picture 5" descr="figure 20-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326" y="457200"/>
            <a:ext cx="5426075" cy="609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9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Indoor Air Pollution - Radon</a:t>
            </a:r>
          </a:p>
        </p:txBody>
      </p:sp>
      <p:pic>
        <p:nvPicPr>
          <p:cNvPr id="79875" name="Picture 5" descr="figure 20-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838" y="1295400"/>
            <a:ext cx="48895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051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130426"/>
            <a:ext cx="7772400" cy="1470025"/>
          </a:xfrm>
        </p:spPr>
        <p:txBody>
          <a:bodyPr anchor="ctr"/>
          <a:lstStyle/>
          <a:p>
            <a:pPr eaLnBrk="1" hangingPunct="1"/>
            <a:r>
              <a:rPr lang="en-US" altLang="en-US" sz="4400"/>
              <a:t>Food and Agriculture</a:t>
            </a:r>
          </a:p>
        </p:txBody>
      </p:sp>
    </p:spTree>
    <p:extLst>
      <p:ext uri="{BB962C8B-B14F-4D97-AF65-F5344CB8AC3E}">
        <p14:creationId xmlns:p14="http://schemas.microsoft.com/office/powerpoint/2010/main" val="344060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Feeding the World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Catastrophic weather events, such as lack of rain, loss of soil, etc, can result in </a:t>
            </a:r>
            <a:r>
              <a:rPr lang="en-US" altLang="en-US" smtClean="0">
                <a:solidFill>
                  <a:srgbClr val="FF0000"/>
                </a:solidFill>
              </a:rPr>
              <a:t>famine</a:t>
            </a:r>
            <a:r>
              <a:rPr lang="en-US" altLang="en-US" smtClean="0"/>
              <a:t>.</a:t>
            </a:r>
          </a:p>
        </p:txBody>
      </p:sp>
      <p:pic>
        <p:nvPicPr>
          <p:cNvPr id="3076" name="Picture 4" descr="04drought-6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314700"/>
            <a:ext cx="70866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372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Famine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0000"/>
                </a:solidFill>
              </a:rPr>
              <a:t>Widespread</a:t>
            </a:r>
            <a:r>
              <a:rPr lang="en-US" altLang="en-US" smtClean="0"/>
              <a:t> starvation caused by a </a:t>
            </a:r>
            <a:r>
              <a:rPr lang="en-US" altLang="en-US" smtClean="0">
                <a:solidFill>
                  <a:srgbClr val="FF0000"/>
                </a:solidFill>
              </a:rPr>
              <a:t>food</a:t>
            </a:r>
            <a:r>
              <a:rPr lang="en-US" altLang="en-US" smtClean="0"/>
              <a:t> shortage</a:t>
            </a:r>
          </a:p>
          <a:p>
            <a:pPr lvl="1" eaLnBrk="1" hangingPunct="1"/>
            <a:r>
              <a:rPr lang="en-US" altLang="en-US" smtClean="0">
                <a:solidFill>
                  <a:srgbClr val="FF0000"/>
                </a:solidFill>
              </a:rPr>
              <a:t>War </a:t>
            </a:r>
            <a:r>
              <a:rPr lang="en-US" altLang="en-US" smtClean="0"/>
              <a:t>can also contribute to famine</a:t>
            </a:r>
          </a:p>
        </p:txBody>
      </p:sp>
      <p:pic>
        <p:nvPicPr>
          <p:cNvPr id="4103" name="Picture 7" descr="somalian-famine-victi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143250"/>
            <a:ext cx="55245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047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acid rain affect soil and plants?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Acid rain drops the pH of soil and water.</a:t>
            </a:r>
          </a:p>
          <a:p>
            <a:r>
              <a:rPr lang="en-US" dirty="0" smtClean="0"/>
              <a:t>When soil pH becomes more acidic some nutrients are dissolved and washed away.</a:t>
            </a:r>
          </a:p>
          <a:p>
            <a:r>
              <a:rPr lang="en-US" dirty="0" smtClean="0"/>
              <a:t>Other toxic metals are released and absorbed by plants</a:t>
            </a:r>
            <a:endParaRPr lang="en-US" dirty="0"/>
          </a:p>
        </p:txBody>
      </p:sp>
      <p:pic>
        <p:nvPicPr>
          <p:cNvPr id="1026" name="Picture 2" descr="Image result for acid rain tre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77692"/>
            <a:ext cx="5181600" cy="344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34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Necessary Nutrients</a:t>
            </a:r>
          </a:p>
        </p:txBody>
      </p:sp>
      <p:graphicFrame>
        <p:nvGraphicFramePr>
          <p:cNvPr id="5163" name="Group 43"/>
          <p:cNvGraphicFramePr>
            <a:graphicFrameLocks noGrp="1"/>
          </p:cNvGraphicFramePr>
          <p:nvPr>
            <p:ph idx="1"/>
          </p:nvPr>
        </p:nvGraphicFramePr>
        <p:xfrm>
          <a:off x="1905000" y="1295400"/>
          <a:ext cx="8382000" cy="3886200"/>
        </p:xfrm>
        <a:graphic>
          <a:graphicData uri="http://schemas.openxmlformats.org/drawingml/2006/table">
            <a:tbl>
              <a:tblPr/>
              <a:tblGrid>
                <a:gridCol w="2547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17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9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Nutrient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Food Sources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3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Carbohydrates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Wheat, corn, rice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Quick energy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Lipids (fats)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Animal fat, nuts, olives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Forms cell membranes, hormones, stored energy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Proteins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Animal food</a:t>
                      </a: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some plants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Builds and maintains body structures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162" name="Text Box 42"/>
          <p:cNvSpPr txBox="1">
            <a:spLocks noChangeArrowheads="1"/>
          </p:cNvSpPr>
          <p:nvPr/>
        </p:nvSpPr>
        <p:spPr bwMode="auto">
          <a:xfrm>
            <a:off x="4572000" y="5181601"/>
            <a:ext cx="6096000" cy="225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Need a 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variety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of nutrients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essential amino acids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Building blocks of </a:t>
            </a: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proteins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19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5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Malnutrition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 condition that occurs when people do not consume </a:t>
            </a:r>
            <a:r>
              <a:rPr lang="en-US" altLang="en-US" smtClean="0">
                <a:solidFill>
                  <a:srgbClr val="FF0000"/>
                </a:solidFill>
              </a:rPr>
              <a:t>enough calories </a:t>
            </a:r>
            <a:r>
              <a:rPr lang="en-US" altLang="en-US" smtClean="0"/>
              <a:t>or do not eat a </a:t>
            </a:r>
            <a:r>
              <a:rPr lang="en-US" altLang="en-US" smtClean="0">
                <a:solidFill>
                  <a:srgbClr val="FF0000"/>
                </a:solidFill>
              </a:rPr>
              <a:t>sufficient variety </a:t>
            </a:r>
            <a:r>
              <a:rPr lang="en-US" altLang="en-US" smtClean="0"/>
              <a:t>of foods to fulfill all of the body’s needs.</a:t>
            </a:r>
          </a:p>
        </p:txBody>
      </p:sp>
      <p:pic>
        <p:nvPicPr>
          <p:cNvPr id="6149" name="Picture 5" descr="27darfur-6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714750"/>
            <a:ext cx="5715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247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Diet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600201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mtClean="0"/>
              <a:t>The </a:t>
            </a:r>
            <a:r>
              <a:rPr lang="en-US" altLang="en-US" smtClean="0">
                <a:solidFill>
                  <a:srgbClr val="FF0000"/>
                </a:solidFill>
              </a:rPr>
              <a:t>type</a:t>
            </a:r>
            <a:r>
              <a:rPr lang="en-US" altLang="en-US" smtClean="0"/>
              <a:t> and </a:t>
            </a:r>
            <a:r>
              <a:rPr lang="en-US" altLang="en-US" smtClean="0">
                <a:solidFill>
                  <a:srgbClr val="FF0000"/>
                </a:solidFill>
              </a:rPr>
              <a:t>amount</a:t>
            </a:r>
            <a:r>
              <a:rPr lang="en-US" altLang="en-US" smtClean="0"/>
              <a:t> of food a person eats.</a:t>
            </a:r>
          </a:p>
          <a:p>
            <a:pPr lvl="1" eaLnBrk="1" hangingPunct="1"/>
            <a:r>
              <a:rPr lang="en-US" altLang="en-US" smtClean="0"/>
              <a:t>Varies by </a:t>
            </a:r>
            <a:r>
              <a:rPr lang="en-US" altLang="en-US" smtClean="0">
                <a:solidFill>
                  <a:srgbClr val="FF0000"/>
                </a:solidFill>
              </a:rPr>
              <a:t>region</a:t>
            </a:r>
          </a:p>
          <a:p>
            <a:pPr lvl="2" eaLnBrk="1" hangingPunct="1"/>
            <a:r>
              <a:rPr lang="en-US" altLang="en-US" smtClean="0"/>
              <a:t>People in more </a:t>
            </a:r>
            <a:r>
              <a:rPr lang="en-US" altLang="en-US" smtClean="0">
                <a:solidFill>
                  <a:srgbClr val="FF0000"/>
                </a:solidFill>
              </a:rPr>
              <a:t>developed</a:t>
            </a:r>
            <a:r>
              <a:rPr lang="en-US" altLang="en-US" smtClean="0"/>
              <a:t> countries tend to eat </a:t>
            </a:r>
            <a:r>
              <a:rPr lang="en-US" altLang="en-US" smtClean="0">
                <a:solidFill>
                  <a:srgbClr val="FF0000"/>
                </a:solidFill>
              </a:rPr>
              <a:t>more</a:t>
            </a:r>
            <a:r>
              <a:rPr lang="en-US" altLang="en-US" smtClean="0"/>
              <a:t> food and larger proportions of </a:t>
            </a:r>
            <a:r>
              <a:rPr lang="en-US" altLang="en-US" smtClean="0">
                <a:solidFill>
                  <a:srgbClr val="FF0000"/>
                </a:solidFill>
              </a:rPr>
              <a:t>proteins</a:t>
            </a:r>
            <a:r>
              <a:rPr lang="en-US" altLang="en-US" smtClean="0"/>
              <a:t> and </a:t>
            </a:r>
            <a:r>
              <a:rPr lang="en-US" altLang="en-US" smtClean="0">
                <a:solidFill>
                  <a:srgbClr val="FF0000"/>
                </a:solidFill>
              </a:rPr>
              <a:t>fats</a:t>
            </a:r>
            <a:r>
              <a:rPr lang="en-US" altLang="en-US" smtClean="0"/>
              <a:t>.</a:t>
            </a:r>
          </a:p>
          <a:p>
            <a:pPr lvl="2" eaLnBrk="1" hangingPunct="1"/>
            <a:r>
              <a:rPr lang="en-US" altLang="en-US" smtClean="0"/>
              <a:t>Some parts of the world only have corn or rice available.</a:t>
            </a:r>
          </a:p>
        </p:txBody>
      </p:sp>
    </p:spTree>
    <p:extLst>
      <p:ext uri="{BB962C8B-B14F-4D97-AF65-F5344CB8AC3E}">
        <p14:creationId xmlns:p14="http://schemas.microsoft.com/office/powerpoint/2010/main" val="133349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a050052-Farmland-and-Forests-Lake-Distri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162300"/>
            <a:ext cx="54102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Growing Human Population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As the human population grows, </a:t>
            </a:r>
            <a:r>
              <a:rPr lang="en-US" altLang="en-US" smtClean="0">
                <a:solidFill>
                  <a:srgbClr val="FF0000"/>
                </a:solidFill>
              </a:rPr>
              <a:t>farmland </a:t>
            </a:r>
            <a:r>
              <a:rPr lang="en-US" altLang="en-US" smtClean="0"/>
              <a:t>is replacing </a:t>
            </a:r>
            <a:r>
              <a:rPr lang="en-US" altLang="en-US" smtClean="0">
                <a:solidFill>
                  <a:srgbClr val="FF0000"/>
                </a:solidFill>
              </a:rPr>
              <a:t>forests</a:t>
            </a:r>
            <a:r>
              <a:rPr lang="en-US" altLang="en-US" smtClean="0"/>
              <a:t> and </a:t>
            </a:r>
            <a:r>
              <a:rPr lang="en-US" altLang="en-US" smtClean="0">
                <a:solidFill>
                  <a:srgbClr val="FF0000"/>
                </a:solidFill>
              </a:rPr>
              <a:t>grasslands</a:t>
            </a:r>
          </a:p>
          <a:p>
            <a:pPr lvl="1" eaLnBrk="1" hangingPunct="1"/>
            <a:r>
              <a:rPr lang="en-US" altLang="en-US" smtClean="0"/>
              <a:t>Makes it difficult to </a:t>
            </a:r>
            <a:r>
              <a:rPr lang="en-US" altLang="en-US" smtClean="0">
                <a:solidFill>
                  <a:srgbClr val="FF0000"/>
                </a:solidFill>
              </a:rPr>
              <a:t>maintain natural </a:t>
            </a:r>
            <a:r>
              <a:rPr lang="en-US" altLang="en-US" smtClean="0"/>
              <a:t>ecosystems</a:t>
            </a:r>
          </a:p>
          <a:p>
            <a:pPr lvl="1" eaLnBrk="1" hangingPunct="1"/>
            <a:r>
              <a:rPr lang="en-US" altLang="en-US" smtClean="0"/>
              <a:t>Different types of agriculture create different environmental impacts</a:t>
            </a:r>
          </a:p>
        </p:txBody>
      </p:sp>
    </p:spTree>
    <p:extLst>
      <p:ext uri="{BB962C8B-B14F-4D97-AF65-F5344CB8AC3E}">
        <p14:creationId xmlns:p14="http://schemas.microsoft.com/office/powerpoint/2010/main" val="468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Feeding Many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1600201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mtClean="0"/>
              <a:t>On average, </a:t>
            </a:r>
            <a:r>
              <a:rPr lang="en-US" altLang="en-US" smtClean="0">
                <a:solidFill>
                  <a:srgbClr val="FF0000"/>
                </a:solidFill>
              </a:rPr>
              <a:t>meat</a:t>
            </a:r>
            <a:r>
              <a:rPr lang="en-US" altLang="en-US" smtClean="0"/>
              <a:t> requires </a:t>
            </a:r>
            <a:r>
              <a:rPr lang="en-US" altLang="en-US" smtClean="0">
                <a:solidFill>
                  <a:srgbClr val="FF0000"/>
                </a:solidFill>
              </a:rPr>
              <a:t>more energy</a:t>
            </a:r>
            <a:r>
              <a:rPr lang="en-US" altLang="en-US" smtClean="0"/>
              <a:t>, water, and </a:t>
            </a:r>
            <a:r>
              <a:rPr lang="en-US" altLang="en-US" smtClean="0">
                <a:solidFill>
                  <a:srgbClr val="FF0000"/>
                </a:solidFill>
              </a:rPr>
              <a:t>land</a:t>
            </a:r>
            <a:r>
              <a:rPr lang="en-US" altLang="en-US" smtClean="0"/>
              <a:t> to produce 1 Calorie of food.</a:t>
            </a:r>
          </a:p>
        </p:txBody>
      </p:sp>
      <p:pic>
        <p:nvPicPr>
          <p:cNvPr id="9221" name="Picture 5" descr="cow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895600"/>
            <a:ext cx="6324600" cy="376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774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rice_padd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100514"/>
            <a:ext cx="3581400" cy="275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Yield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0000"/>
                </a:solidFill>
              </a:rPr>
              <a:t>Amount</a:t>
            </a:r>
            <a:r>
              <a:rPr lang="en-US" altLang="en-US" smtClean="0"/>
              <a:t> of food that can be produced in a </a:t>
            </a:r>
            <a:r>
              <a:rPr lang="en-US" altLang="en-US" smtClean="0">
                <a:solidFill>
                  <a:srgbClr val="FF0000"/>
                </a:solidFill>
              </a:rPr>
              <a:t>given area</a:t>
            </a:r>
            <a:r>
              <a:rPr lang="en-US" altLang="en-US" smtClean="0"/>
              <a:t>.</a:t>
            </a:r>
          </a:p>
          <a:p>
            <a:pPr eaLnBrk="1" hangingPunct="1"/>
            <a:r>
              <a:rPr lang="en-US" altLang="en-US" smtClean="0"/>
              <a:t>A given area of land can usually produce </a:t>
            </a:r>
            <a:r>
              <a:rPr lang="en-US" altLang="en-US" smtClean="0">
                <a:solidFill>
                  <a:srgbClr val="FF0000"/>
                </a:solidFill>
              </a:rPr>
              <a:t>more food </a:t>
            </a:r>
            <a:r>
              <a:rPr lang="en-US" altLang="en-US" smtClean="0"/>
              <a:t>for humans when it’s used to grow </a:t>
            </a:r>
            <a:r>
              <a:rPr lang="en-US" altLang="en-US" smtClean="0">
                <a:solidFill>
                  <a:srgbClr val="FF0000"/>
                </a:solidFill>
              </a:rPr>
              <a:t>plants</a:t>
            </a:r>
            <a:r>
              <a:rPr lang="en-US" altLang="en-US" smtClean="0"/>
              <a:t> than animals</a:t>
            </a:r>
          </a:p>
          <a:p>
            <a:pPr lvl="1" eaLnBrk="1" hangingPunct="1"/>
            <a:r>
              <a:rPr lang="en-US" altLang="en-US" smtClean="0"/>
              <a:t>More </a:t>
            </a:r>
            <a:r>
              <a:rPr lang="en-US" altLang="en-US" smtClean="0">
                <a:solidFill>
                  <a:srgbClr val="FF0000"/>
                </a:solidFill>
              </a:rPr>
              <a:t>energy</a:t>
            </a:r>
            <a:r>
              <a:rPr lang="en-US" altLang="en-US" smtClean="0"/>
              <a:t> available</a:t>
            </a:r>
          </a:p>
          <a:p>
            <a:pPr lvl="1" eaLnBrk="1" hangingPunct="1"/>
            <a:r>
              <a:rPr lang="en-US" altLang="en-US" smtClean="0"/>
              <a:t>Reason why diets vary </a:t>
            </a:r>
          </a:p>
          <a:p>
            <a:pPr lvl="1" eaLnBrk="1" hangingPunct="1">
              <a:buFontTx/>
              <a:buNone/>
            </a:pPr>
            <a:r>
              <a:rPr lang="en-US" altLang="en-US" smtClean="0"/>
              <a:t>   around the world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8274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World Food Problems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World food production is no longer </a:t>
            </a:r>
            <a:r>
              <a:rPr lang="en-US" altLang="en-US" smtClean="0">
                <a:solidFill>
                  <a:srgbClr val="FF0000"/>
                </a:solidFill>
              </a:rPr>
              <a:t>increasing</a:t>
            </a:r>
            <a:r>
              <a:rPr lang="en-US" altLang="en-US" smtClean="0"/>
              <a:t> a fast as the </a:t>
            </a:r>
            <a:r>
              <a:rPr lang="en-US" altLang="en-US" smtClean="0">
                <a:solidFill>
                  <a:srgbClr val="FF0000"/>
                </a:solidFill>
              </a:rPr>
              <a:t>human</a:t>
            </a:r>
            <a:r>
              <a:rPr lang="en-US" altLang="en-US" smtClean="0"/>
              <a:t> population is increasing.</a:t>
            </a:r>
          </a:p>
          <a:p>
            <a:pPr eaLnBrk="1" hangingPunct="1"/>
            <a:r>
              <a:rPr lang="en-US" altLang="en-US" smtClean="0"/>
              <a:t>Food is </a:t>
            </a:r>
            <a:r>
              <a:rPr lang="en-US" altLang="en-US" smtClean="0">
                <a:solidFill>
                  <a:srgbClr val="FF0000"/>
                </a:solidFill>
              </a:rPr>
              <a:t>unequally</a:t>
            </a:r>
            <a:r>
              <a:rPr lang="en-US" altLang="en-US" smtClean="0"/>
              <a:t> distributed.</a:t>
            </a:r>
          </a:p>
          <a:p>
            <a:pPr eaLnBrk="1" hangingPunct="1"/>
            <a:r>
              <a:rPr lang="en-US" altLang="en-US" smtClean="0"/>
              <a:t>Malnutrition is largely a result of </a:t>
            </a:r>
            <a:r>
              <a:rPr lang="en-US" altLang="en-US" smtClean="0">
                <a:solidFill>
                  <a:srgbClr val="FF0000"/>
                </a:solidFill>
              </a:rPr>
              <a:t>poverty.</a:t>
            </a:r>
          </a:p>
        </p:txBody>
      </p:sp>
      <p:pic>
        <p:nvPicPr>
          <p:cNvPr id="11269" name="Picture 5" descr="FoodDistribu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343400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662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drought_cor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667000"/>
            <a:ext cx="402748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Drought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Droughts in areas </a:t>
            </a:r>
            <a:r>
              <a:rPr lang="en-US" altLang="en-US" smtClean="0">
                <a:solidFill>
                  <a:srgbClr val="FF0000"/>
                </a:solidFill>
              </a:rPr>
              <a:t>without</a:t>
            </a:r>
            <a:r>
              <a:rPr lang="en-US" altLang="en-US" smtClean="0"/>
              <a:t> irrigation may not leave </a:t>
            </a:r>
            <a:r>
              <a:rPr lang="en-US" altLang="en-US" smtClean="0">
                <a:solidFill>
                  <a:srgbClr val="FF0000"/>
                </a:solidFill>
              </a:rPr>
              <a:t>seeds</a:t>
            </a:r>
            <a:r>
              <a:rPr lang="en-US" altLang="en-US" smtClean="0"/>
              <a:t> to plant crops the following year.</a:t>
            </a:r>
          </a:p>
          <a:p>
            <a:pPr lvl="1" eaLnBrk="1" hangingPunct="1"/>
            <a:r>
              <a:rPr lang="en-US" altLang="en-US" smtClean="0"/>
              <a:t>Effect may continue for years.</a:t>
            </a:r>
          </a:p>
          <a:p>
            <a:pPr lvl="1" eaLnBrk="1" hangingPunct="1"/>
            <a:r>
              <a:rPr lang="en-US" altLang="en-US" smtClean="0"/>
              <a:t>Long droughts may impact </a:t>
            </a:r>
            <a:r>
              <a:rPr lang="en-US" altLang="en-US" smtClean="0">
                <a:solidFill>
                  <a:srgbClr val="FF0000"/>
                </a:solidFill>
              </a:rPr>
              <a:t>soil</a:t>
            </a:r>
            <a:r>
              <a:rPr lang="en-US" altLang="en-US" smtClean="0"/>
              <a:t> and make it </a:t>
            </a:r>
            <a:r>
              <a:rPr lang="en-US" altLang="en-US" smtClean="0">
                <a:solidFill>
                  <a:srgbClr val="FF0000"/>
                </a:solidFill>
              </a:rPr>
              <a:t>less able to support crop production.</a:t>
            </a:r>
          </a:p>
        </p:txBody>
      </p:sp>
    </p:spTree>
    <p:extLst>
      <p:ext uri="{BB962C8B-B14F-4D97-AF65-F5344CB8AC3E}">
        <p14:creationId xmlns:p14="http://schemas.microsoft.com/office/powerpoint/2010/main" val="186325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Green Revolution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Increased crop production due to use of </a:t>
            </a:r>
            <a:r>
              <a:rPr lang="en-US" altLang="en-US" smtClean="0">
                <a:solidFill>
                  <a:srgbClr val="FF0000"/>
                </a:solidFill>
              </a:rPr>
              <a:t>new crop varieties </a:t>
            </a:r>
            <a:r>
              <a:rPr lang="en-US" altLang="en-US" smtClean="0"/>
              <a:t>and </a:t>
            </a:r>
            <a:r>
              <a:rPr lang="en-US" altLang="en-US" smtClean="0">
                <a:solidFill>
                  <a:srgbClr val="FF0000"/>
                </a:solidFill>
              </a:rPr>
              <a:t>modern agricultural techniques.</a:t>
            </a:r>
          </a:p>
        </p:txBody>
      </p:sp>
      <p:pic>
        <p:nvPicPr>
          <p:cNvPr id="13319" name="Picture 7" descr="coll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86050"/>
            <a:ext cx="55626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8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3" name="Picture 7" descr="pump_ph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1" y="3581400"/>
            <a:ext cx="22701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Negatives of the Green Revolution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New crop varieties require </a:t>
            </a:r>
            <a:r>
              <a:rPr lang="en-US" altLang="en-US" smtClean="0">
                <a:solidFill>
                  <a:srgbClr val="FF0000"/>
                </a:solidFill>
              </a:rPr>
              <a:t>large</a:t>
            </a:r>
            <a:r>
              <a:rPr lang="en-US" altLang="en-US" smtClean="0"/>
              <a:t> amounts of </a:t>
            </a:r>
            <a:r>
              <a:rPr lang="en-US" altLang="en-US" smtClean="0">
                <a:solidFill>
                  <a:srgbClr val="FF0000"/>
                </a:solidFill>
              </a:rPr>
              <a:t>water</a:t>
            </a:r>
            <a:r>
              <a:rPr lang="en-US" altLang="en-US" smtClean="0"/>
              <a:t>, fertilizers, and pesticides.</a:t>
            </a:r>
          </a:p>
          <a:p>
            <a:pPr eaLnBrk="1" hangingPunct="1"/>
            <a:r>
              <a:rPr lang="en-US" altLang="en-US" smtClean="0"/>
              <a:t>Machinery, irrigation, and chemicals </a:t>
            </a:r>
            <a:r>
              <a:rPr lang="en-US" altLang="en-US" smtClean="0">
                <a:solidFill>
                  <a:srgbClr val="FF0000"/>
                </a:solidFill>
              </a:rPr>
              <a:t>degrade</a:t>
            </a:r>
            <a:r>
              <a:rPr lang="en-US" altLang="en-US" smtClean="0"/>
              <a:t> soil.</a:t>
            </a:r>
          </a:p>
          <a:p>
            <a:pPr eaLnBrk="1" hangingPunct="1"/>
            <a:r>
              <a:rPr lang="en-US" altLang="en-US" smtClean="0"/>
              <a:t>Subsistence farmers couldn’t keep up</a:t>
            </a:r>
          </a:p>
        </p:txBody>
      </p:sp>
      <p:pic>
        <p:nvPicPr>
          <p:cNvPr id="14341" name="Picture 5" descr="Whee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4348164"/>
            <a:ext cx="3819525" cy="250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001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acid rain affect aquatic ecosystems?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483100" cy="4257675"/>
          </a:xfrm>
        </p:spPr>
        <p:txBody>
          <a:bodyPr>
            <a:normAutofit/>
          </a:bodyPr>
          <a:lstStyle/>
          <a:p>
            <a:r>
              <a:rPr lang="en-US" sz="4400" dirty="0" smtClean="0"/>
              <a:t>If the water’s pH is changed fish and other aquatic animals will die.</a:t>
            </a:r>
          </a:p>
          <a:p>
            <a:endParaRPr lang="en-US" dirty="0"/>
          </a:p>
        </p:txBody>
      </p:sp>
      <p:pic>
        <p:nvPicPr>
          <p:cNvPr id="3076" name="Picture 4" descr="Image result for acid rain affects fish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52504"/>
            <a:ext cx="5181600" cy="349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44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acid rain affect humans?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can be poisoned by water, fish or crops that have absorbed toxic metals.</a:t>
            </a:r>
          </a:p>
          <a:p>
            <a:r>
              <a:rPr lang="en-US" dirty="0" smtClean="0"/>
              <a:t>Dissolve building materials (concrete, marble, limestone)</a:t>
            </a:r>
          </a:p>
          <a:p>
            <a:r>
              <a:rPr lang="en-US" dirty="0" smtClean="0"/>
              <a:t>Ex. Acropolis in Greece, Taj Mahal in India, pyramids in Egypt</a:t>
            </a:r>
          </a:p>
          <a:p>
            <a:endParaRPr lang="en-US" dirty="0"/>
          </a:p>
        </p:txBody>
      </p:sp>
      <p:pic>
        <p:nvPicPr>
          <p:cNvPr id="4098" name="Picture 2" descr="Image result for acropoli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373410"/>
            <a:ext cx="3523737" cy="234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pyramid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306919"/>
            <a:ext cx="5088870" cy="284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80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pH scal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10178321" cy="665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15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457200"/>
            <a:ext cx="4114800" cy="1219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3600" dirty="0"/>
              <a:t/>
            </a:r>
            <a:br>
              <a:rPr lang="en-US" altLang="en-US" sz="3600" dirty="0"/>
            </a:br>
            <a:r>
              <a:rPr lang="en-US" altLang="en-US" sz="3600" dirty="0"/>
              <a:t>Air Pollution</a:t>
            </a:r>
          </a:p>
        </p:txBody>
      </p:sp>
      <p:sp>
        <p:nvSpPr>
          <p:cNvPr id="4099" name="Rectangle 7"/>
          <p:cNvSpPr>
            <a:spLocks noChangeArrowheads="1"/>
          </p:cNvSpPr>
          <p:nvPr/>
        </p:nvSpPr>
        <p:spPr bwMode="auto">
          <a:xfrm>
            <a:off x="2133600" y="1828800"/>
            <a:ext cx="7772400" cy="76200"/>
          </a:xfrm>
          <a:prstGeom prst="rect">
            <a:avLst/>
          </a:prstGeom>
          <a:solidFill>
            <a:schemeClr val="hlink">
              <a:alpha val="85881"/>
            </a:schemeClr>
          </a:solidFill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Char char="o"/>
              <a:defRPr sz="3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0000"/>
              <a:buChar char="•"/>
              <a:defRPr sz="2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Char char="•"/>
              <a:defRPr sz="2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4100" name="Picture 15" descr="chapter 20 ope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863" y="2222501"/>
            <a:ext cx="5251450" cy="43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330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liff">
  <a:themeElements>
    <a:clrScheme name="Cliff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Cliff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defRPr>
        </a:defPPr>
      </a:lstStyle>
    </a:lnDef>
  </a:objectDefaults>
  <a:extraClrSchemeLst>
    <a:extraClrScheme>
      <a:clrScheme name="Cliff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1660</Words>
  <Application>Microsoft Office PowerPoint</Application>
  <PresentationFormat>Widescreen</PresentationFormat>
  <Paragraphs>306</Paragraphs>
  <Slides>59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59</vt:i4>
      </vt:variant>
    </vt:vector>
  </HeadingPairs>
  <TitlesOfParts>
    <vt:vector size="71" baseType="lpstr">
      <vt:lpstr>ＭＳ Ｐゴシック</vt:lpstr>
      <vt:lpstr>Arial</vt:lpstr>
      <vt:lpstr>Calibri</vt:lpstr>
      <vt:lpstr>Calibri Light</vt:lpstr>
      <vt:lpstr>Comic Sans MS</vt:lpstr>
      <vt:lpstr>Cooper Black</vt:lpstr>
      <vt:lpstr>Verdana</vt:lpstr>
      <vt:lpstr>Wingdings</vt:lpstr>
      <vt:lpstr>1_Office Theme</vt:lpstr>
      <vt:lpstr>2_Office Theme</vt:lpstr>
      <vt:lpstr>Cliff</vt:lpstr>
      <vt:lpstr>Default Design</vt:lpstr>
      <vt:lpstr>PowerPoint Presentation</vt:lpstr>
      <vt:lpstr>Acid Rain</vt:lpstr>
      <vt:lpstr>What is acid rain (precipitation)?</vt:lpstr>
      <vt:lpstr>How is it caused?</vt:lpstr>
      <vt:lpstr>How does acid rain affect soil and plants?</vt:lpstr>
      <vt:lpstr>How does acid rain affect aquatic ecosystems?</vt:lpstr>
      <vt:lpstr>How does acid rain affect humans?</vt:lpstr>
      <vt:lpstr>PowerPoint Presentation</vt:lpstr>
      <vt:lpstr> Air Pollution</vt:lpstr>
      <vt:lpstr>PowerPoint Presentation</vt:lpstr>
      <vt:lpstr>Atmosphere as a Resource</vt:lpstr>
      <vt:lpstr>Types and Sources of Air Pollution</vt:lpstr>
      <vt:lpstr>Major Air Pollutants</vt:lpstr>
      <vt:lpstr>PowerPoint Presentation</vt:lpstr>
      <vt:lpstr>Major Classes of Air Pollutants</vt:lpstr>
      <vt:lpstr>Particulate Material</vt:lpstr>
      <vt:lpstr>Nitrogen and Sulfur Oxides</vt:lpstr>
      <vt:lpstr>Carbon Oxides and Hydrocarbons</vt:lpstr>
      <vt:lpstr>Ozone</vt:lpstr>
      <vt:lpstr>Sources of Outdoor Air Pollution</vt:lpstr>
      <vt:lpstr>Urban Air Pollution</vt:lpstr>
      <vt:lpstr>Formation of Photochemical Smog</vt:lpstr>
      <vt:lpstr>Sources of Smog in Los Angeles</vt:lpstr>
      <vt:lpstr>Case-In-Point Air Pollution in Beijing and Mexico City</vt:lpstr>
      <vt:lpstr>Effects of Air Pollution</vt:lpstr>
      <vt:lpstr>Health Effects of Air Pollution</vt:lpstr>
      <vt:lpstr>Children and Air Pollution</vt:lpstr>
      <vt:lpstr>Controlling Air Pollution in US</vt:lpstr>
      <vt:lpstr>Controlling Air Pollution in the US</vt:lpstr>
      <vt:lpstr>Controlling Air Pollution in the US</vt:lpstr>
      <vt:lpstr>The Clean Air Act</vt:lpstr>
      <vt:lpstr>PowerPoint Presentation</vt:lpstr>
      <vt:lpstr>Other Ways to Improve Air Quality</vt:lpstr>
      <vt:lpstr>Ozone Depletion in Stratosphere</vt:lpstr>
      <vt:lpstr>Ozone Depletion in Stratosphere</vt:lpstr>
      <vt:lpstr>Ozone Depletion in Stratosphere</vt:lpstr>
      <vt:lpstr>Effects of Ozone Depletion</vt:lpstr>
      <vt:lpstr>Recovery of Ozone Layer</vt:lpstr>
      <vt:lpstr>Acid Deposition</vt:lpstr>
      <vt:lpstr>How Acid Deposition Develops</vt:lpstr>
      <vt:lpstr>Effects of Acid Deposition</vt:lpstr>
      <vt:lpstr>Acid Deposition and Forest Decline</vt:lpstr>
      <vt:lpstr>Air Pollution Around the World</vt:lpstr>
      <vt:lpstr>Long Distance Transport of Air Pollutants</vt:lpstr>
      <vt:lpstr>Indoor Air Pollution</vt:lpstr>
      <vt:lpstr>Indoor Air Pollution - Radon</vt:lpstr>
      <vt:lpstr>Food and Agriculture</vt:lpstr>
      <vt:lpstr>Feeding the World</vt:lpstr>
      <vt:lpstr>Famine</vt:lpstr>
      <vt:lpstr>Necessary Nutrients</vt:lpstr>
      <vt:lpstr>Malnutrition</vt:lpstr>
      <vt:lpstr>Diet</vt:lpstr>
      <vt:lpstr>Growing Human Population</vt:lpstr>
      <vt:lpstr>Feeding Many</vt:lpstr>
      <vt:lpstr>Yield</vt:lpstr>
      <vt:lpstr>World Food Problems</vt:lpstr>
      <vt:lpstr>Drought</vt:lpstr>
      <vt:lpstr>Green Revolution</vt:lpstr>
      <vt:lpstr>Negatives of the Green Revolution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Brink</dc:creator>
  <cp:lastModifiedBy>James Brink</cp:lastModifiedBy>
  <cp:revision>3</cp:revision>
  <dcterms:created xsi:type="dcterms:W3CDTF">2018-04-24T14:29:58Z</dcterms:created>
  <dcterms:modified xsi:type="dcterms:W3CDTF">2018-04-26T12:39:14Z</dcterms:modified>
</cp:coreProperties>
</file>